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24" r:id="rId5"/>
    <p:sldId id="2527" r:id="rId6"/>
    <p:sldId id="2533" r:id="rId7"/>
    <p:sldId id="2537" r:id="rId8"/>
    <p:sldId id="2532" r:id="rId9"/>
    <p:sldId id="2563" r:id="rId10"/>
    <p:sldId id="2552" r:id="rId11"/>
    <p:sldId id="2469" r:id="rId12"/>
    <p:sldId id="2553" r:id="rId13"/>
    <p:sldId id="2554" r:id="rId14"/>
    <p:sldId id="2555" r:id="rId15"/>
    <p:sldId id="2557" r:id="rId16"/>
    <p:sldId id="2556" r:id="rId17"/>
    <p:sldId id="2558" r:id="rId18"/>
    <p:sldId id="2559" r:id="rId19"/>
    <p:sldId id="2560" r:id="rId20"/>
    <p:sldId id="2564" r:id="rId21"/>
    <p:sldId id="2523" r:id="rId22"/>
    <p:sldId id="2431" r:id="rId23"/>
    <p:sldId id="2539" r:id="rId24"/>
    <p:sldId id="2540" r:id="rId25"/>
    <p:sldId id="2538" r:id="rId26"/>
    <p:sldId id="2565" r:id="rId27"/>
    <p:sldId id="2535" r:id="rId28"/>
    <p:sldId id="2566" r:id="rId29"/>
    <p:sldId id="2542" r:id="rId30"/>
    <p:sldId id="2570" r:id="rId31"/>
    <p:sldId id="2531" r:id="rId32"/>
    <p:sldId id="2541" r:id="rId33"/>
    <p:sldId id="2544" r:id="rId34"/>
    <p:sldId id="2543" r:id="rId35"/>
    <p:sldId id="2427" r:id="rId36"/>
    <p:sldId id="2528" r:id="rId37"/>
    <p:sldId id="2536" r:id="rId38"/>
    <p:sldId id="2545" r:id="rId39"/>
    <p:sldId id="2571" r:id="rId40"/>
    <p:sldId id="2546" r:id="rId41"/>
    <p:sldId id="2547" r:id="rId42"/>
    <p:sldId id="2548" r:id="rId43"/>
    <p:sldId id="2549" r:id="rId44"/>
    <p:sldId id="2550" r:id="rId45"/>
    <p:sldId id="2568" r:id="rId46"/>
    <p:sldId id="2569" r:id="rId47"/>
    <p:sldId id="2567" r:id="rId48"/>
    <p:sldId id="2551" r:id="rId49"/>
    <p:sldId id="2561" r:id="rId50"/>
    <p:sldId id="2562" r:id="rId51"/>
    <p:sldId id="253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DA79C-0BEC-4C32-9389-3ABED299373F}" v="120" dt="2022-09-30T14:16:21.17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9" autoAdjust="0"/>
    <p:restoredTop sz="94654"/>
  </p:normalViewPr>
  <p:slideViewPr>
    <p:cSldViewPr snapToGrid="0" snapToObjects="1" showGuides="1">
      <p:cViewPr varScale="1">
        <p:scale>
          <a:sx n="104" d="100"/>
          <a:sy n="104" d="100"/>
        </p:scale>
        <p:origin x="728" y="200"/>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12/20/22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Student ID is 0000374256 and they are a current student (in case you need this)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284182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76283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 added this on Elaine’s record in case you need different screenshot (3330001215)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392527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 added this on Elaine’s record in case you need different screenshot (3330001215)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253957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 added this on Elaine’s record in case you need different screenshot (3330001215)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269065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 added this on Elaine’s record in case you need different screenshot (3330001215)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224517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3553746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18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34</a:t>
            </a:fld>
            <a:endParaRPr lang="en-US" dirty="0"/>
          </a:p>
        </p:txBody>
      </p:sp>
    </p:spTree>
    <p:extLst>
      <p:ext uri="{BB962C8B-B14F-4D97-AF65-F5344CB8AC3E}">
        <p14:creationId xmlns:p14="http://schemas.microsoft.com/office/powerpoint/2010/main" val="4032307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35</a:t>
            </a:fld>
            <a:endParaRPr lang="en-US" dirty="0"/>
          </a:p>
        </p:txBody>
      </p:sp>
    </p:spTree>
    <p:extLst>
      <p:ext uri="{BB962C8B-B14F-4D97-AF65-F5344CB8AC3E}">
        <p14:creationId xmlns:p14="http://schemas.microsoft.com/office/powerpoint/2010/main" val="2935978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77652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36</a:t>
            </a:fld>
            <a:endParaRPr lang="en-US" dirty="0"/>
          </a:p>
        </p:txBody>
      </p:sp>
    </p:spTree>
    <p:extLst>
      <p:ext uri="{BB962C8B-B14F-4D97-AF65-F5344CB8AC3E}">
        <p14:creationId xmlns:p14="http://schemas.microsoft.com/office/powerpoint/2010/main" val="2242015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37</a:t>
            </a:fld>
            <a:endParaRPr lang="en-US" dirty="0"/>
          </a:p>
        </p:txBody>
      </p:sp>
    </p:spTree>
    <p:extLst>
      <p:ext uri="{BB962C8B-B14F-4D97-AF65-F5344CB8AC3E}">
        <p14:creationId xmlns:p14="http://schemas.microsoft.com/office/powerpoint/2010/main" val="93028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38</a:t>
            </a:fld>
            <a:endParaRPr lang="en-US" dirty="0"/>
          </a:p>
        </p:txBody>
      </p:sp>
    </p:spTree>
    <p:extLst>
      <p:ext uri="{BB962C8B-B14F-4D97-AF65-F5344CB8AC3E}">
        <p14:creationId xmlns:p14="http://schemas.microsoft.com/office/powerpoint/2010/main" val="3071185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39</a:t>
            </a:fld>
            <a:endParaRPr lang="en-US" dirty="0"/>
          </a:p>
        </p:txBody>
      </p:sp>
    </p:spTree>
    <p:extLst>
      <p:ext uri="{BB962C8B-B14F-4D97-AF65-F5344CB8AC3E}">
        <p14:creationId xmlns:p14="http://schemas.microsoft.com/office/powerpoint/2010/main" val="437309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21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139000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25935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419242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79498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89166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298426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12748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22434" y="0"/>
            <a:ext cx="11369565"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1 w 11353800"/>
              <a:gd name="connsiteY4" fmla="*/ 5791200 h 5791201"/>
              <a:gd name="connsiteX5" fmla="*/ 0 w 11353800"/>
              <a:gd name="connsiteY5" fmla="*/ 0 h 5791201"/>
              <a:gd name="connsiteX6" fmla="*/ 11353800 w 11353800"/>
              <a:gd name="connsiteY6" fmla="*/ 0 h 5791201"/>
              <a:gd name="connsiteX7" fmla="*/ 11353800 w 11353800"/>
              <a:gd name="connsiteY7" fmla="*/ 5791200 h 5791201"/>
              <a:gd name="connsiteX8" fmla="*/ 6662737 w 11353800"/>
              <a:gd name="connsiteY8" fmla="*/ 5791200 h 5791201"/>
              <a:gd name="connsiteX9" fmla="*/ 6662737 w 11353800"/>
              <a:gd name="connsiteY9" fmla="*/ 3445773 h 5791201"/>
              <a:gd name="connsiteX10" fmla="*/ 1 w 11353800"/>
              <a:gd name="connsiteY10" fmla="*/ 2531373 h 5791201"/>
              <a:gd name="connsiteX11" fmla="*/ 1 w 11353800"/>
              <a:gd name="connsiteY11" fmla="*/ 5791200 h 5791201"/>
              <a:gd name="connsiteX12" fmla="*/ 0 w 11353800"/>
              <a:gd name="connsiteY12" fmla="*/ 5791200 h 5791201"/>
              <a:gd name="connsiteX13" fmla="*/ 0 w 11353800"/>
              <a:gd name="connsiteY13" fmla="*/ 0 h 5791201"/>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1 w 11353800"/>
              <a:gd name="connsiteY4" fmla="*/ 5791200 h 5791201"/>
              <a:gd name="connsiteX5" fmla="*/ 0 w 11353800"/>
              <a:gd name="connsiteY5" fmla="*/ 0 h 5791201"/>
              <a:gd name="connsiteX6" fmla="*/ 11353800 w 11353800"/>
              <a:gd name="connsiteY6" fmla="*/ 0 h 5791201"/>
              <a:gd name="connsiteX7" fmla="*/ 11353800 w 11353800"/>
              <a:gd name="connsiteY7" fmla="*/ 5791200 h 5791201"/>
              <a:gd name="connsiteX8" fmla="*/ 6662737 w 11353800"/>
              <a:gd name="connsiteY8" fmla="*/ 5791200 h 5791201"/>
              <a:gd name="connsiteX9" fmla="*/ 6662737 w 11353800"/>
              <a:gd name="connsiteY9" fmla="*/ 3445773 h 5791201"/>
              <a:gd name="connsiteX10" fmla="*/ 1 w 11353800"/>
              <a:gd name="connsiteY10" fmla="*/ 3493069 h 5791201"/>
              <a:gd name="connsiteX11" fmla="*/ 1 w 11353800"/>
              <a:gd name="connsiteY11" fmla="*/ 5791200 h 5791201"/>
              <a:gd name="connsiteX12" fmla="*/ 0 w 11353800"/>
              <a:gd name="connsiteY12" fmla="*/ 5791200 h 5791201"/>
              <a:gd name="connsiteX13" fmla="*/ 0 w 11353800"/>
              <a:gd name="connsiteY13" fmla="*/ 0 h 5791201"/>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1 w 11353800"/>
              <a:gd name="connsiteY4" fmla="*/ 5791200 h 5791201"/>
              <a:gd name="connsiteX5" fmla="*/ 0 w 11353800"/>
              <a:gd name="connsiteY5" fmla="*/ 0 h 5791201"/>
              <a:gd name="connsiteX6" fmla="*/ 11353800 w 11353800"/>
              <a:gd name="connsiteY6" fmla="*/ 0 h 5791201"/>
              <a:gd name="connsiteX7" fmla="*/ 11353800 w 11353800"/>
              <a:gd name="connsiteY7" fmla="*/ 5791200 h 5791201"/>
              <a:gd name="connsiteX8" fmla="*/ 6662737 w 11353800"/>
              <a:gd name="connsiteY8" fmla="*/ 5791200 h 5791201"/>
              <a:gd name="connsiteX9" fmla="*/ 6662737 w 11353800"/>
              <a:gd name="connsiteY9" fmla="*/ 3445773 h 5791201"/>
              <a:gd name="connsiteX10" fmla="*/ 31532 w 11353800"/>
              <a:gd name="connsiteY10" fmla="*/ 3453655 h 5791201"/>
              <a:gd name="connsiteX11" fmla="*/ 1 w 11353800"/>
              <a:gd name="connsiteY11" fmla="*/ 5791200 h 5791201"/>
              <a:gd name="connsiteX12" fmla="*/ 0 w 11353800"/>
              <a:gd name="connsiteY12" fmla="*/ 5791200 h 5791201"/>
              <a:gd name="connsiteX13" fmla="*/ 0 w 11353800"/>
              <a:gd name="connsiteY13" fmla="*/ 0 h 5791201"/>
              <a:gd name="connsiteX0" fmla="*/ 15766 w 11369565"/>
              <a:gd name="connsiteY0" fmla="*/ 5791200 h 5791201"/>
              <a:gd name="connsiteX1" fmla="*/ 6678502 w 11369565"/>
              <a:gd name="connsiteY1" fmla="*/ 5791200 h 5791201"/>
              <a:gd name="connsiteX2" fmla="*/ 6678502 w 11369565"/>
              <a:gd name="connsiteY2" fmla="*/ 5791201 h 5791201"/>
              <a:gd name="connsiteX3" fmla="*/ 15766 w 11369565"/>
              <a:gd name="connsiteY3" fmla="*/ 5791201 h 5791201"/>
              <a:gd name="connsiteX4" fmla="*/ 15766 w 11369565"/>
              <a:gd name="connsiteY4" fmla="*/ 5791200 h 5791201"/>
              <a:gd name="connsiteX5" fmla="*/ 15765 w 11369565"/>
              <a:gd name="connsiteY5" fmla="*/ 0 h 5791201"/>
              <a:gd name="connsiteX6" fmla="*/ 11369565 w 11369565"/>
              <a:gd name="connsiteY6" fmla="*/ 0 h 5791201"/>
              <a:gd name="connsiteX7" fmla="*/ 11369565 w 11369565"/>
              <a:gd name="connsiteY7" fmla="*/ 5791200 h 5791201"/>
              <a:gd name="connsiteX8" fmla="*/ 6678502 w 11369565"/>
              <a:gd name="connsiteY8" fmla="*/ 5791200 h 5791201"/>
              <a:gd name="connsiteX9" fmla="*/ 6678502 w 11369565"/>
              <a:gd name="connsiteY9" fmla="*/ 3445773 h 5791201"/>
              <a:gd name="connsiteX10" fmla="*/ 0 w 11369565"/>
              <a:gd name="connsiteY10" fmla="*/ 3445772 h 5791201"/>
              <a:gd name="connsiteX11" fmla="*/ 15766 w 11369565"/>
              <a:gd name="connsiteY11" fmla="*/ 5791200 h 5791201"/>
              <a:gd name="connsiteX12" fmla="*/ 15765 w 11369565"/>
              <a:gd name="connsiteY12" fmla="*/ 5791200 h 5791201"/>
              <a:gd name="connsiteX13" fmla="*/ 15765 w 11369565"/>
              <a:gd name="connsiteY13" fmla="*/ 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69565" h="5791201">
                <a:moveTo>
                  <a:pt x="15766" y="5791200"/>
                </a:moveTo>
                <a:lnTo>
                  <a:pt x="6678502" y="5791200"/>
                </a:lnTo>
                <a:lnTo>
                  <a:pt x="6678502" y="5791201"/>
                </a:lnTo>
                <a:lnTo>
                  <a:pt x="15766" y="5791201"/>
                </a:lnTo>
                <a:lnTo>
                  <a:pt x="15766" y="5791200"/>
                </a:lnTo>
                <a:close/>
                <a:moveTo>
                  <a:pt x="15765" y="0"/>
                </a:moveTo>
                <a:lnTo>
                  <a:pt x="11369565" y="0"/>
                </a:lnTo>
                <a:lnTo>
                  <a:pt x="11369565" y="5791200"/>
                </a:lnTo>
                <a:lnTo>
                  <a:pt x="6678502" y="5791200"/>
                </a:lnTo>
                <a:lnTo>
                  <a:pt x="6678502" y="3445773"/>
                </a:lnTo>
                <a:lnTo>
                  <a:pt x="0" y="3445772"/>
                </a:lnTo>
                <a:lnTo>
                  <a:pt x="15766" y="5791200"/>
                </a:lnTo>
                <a:lnTo>
                  <a:pt x="15765" y="5791200"/>
                </a:lnTo>
                <a:lnTo>
                  <a:pt x="15765" y="0"/>
                </a:lnTo>
                <a:close/>
              </a:path>
            </a:pathLst>
          </a:custGeom>
          <a:solidFill>
            <a:schemeClr val="bg2"/>
          </a:solidFill>
        </p:spPr>
        <p:txBody>
          <a:bodyPr wrap="square" anchor="t">
            <a:noAutofit/>
          </a:bodyPr>
          <a:lstStyle>
            <a:lvl1pPr marL="0" indent="0" algn="ctr">
              <a:buNone/>
              <a:defRPr/>
            </a:lvl1p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88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41419098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272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3474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Tree>
    <p:extLst>
      <p:ext uri="{BB962C8B-B14F-4D97-AF65-F5344CB8AC3E}">
        <p14:creationId xmlns:p14="http://schemas.microsoft.com/office/powerpoint/2010/main" val="86509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18134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a:t>Click to 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182078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50829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386122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901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50662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76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41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776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hape 61">
            <a:extLst>
              <a:ext uri="{FF2B5EF4-FFF2-40B4-BE49-F238E27FC236}">
                <a16:creationId xmlns:a16="http://schemas.microsoft.com/office/drawing/2014/main" id="{EFA7F577-E691-D948-943E-8D25DFE256F5}"/>
              </a:ext>
            </a:extLst>
          </p:cNvPr>
          <p:cNvSpPr/>
          <p:nvPr userDrawn="1"/>
        </p:nvSpPr>
        <p:spPr>
          <a:xfrm rot="16200000">
            <a:off x="-1455421" y="3858948"/>
            <a:ext cx="3749040" cy="284693"/>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1600" b="1" i="0" spc="0" dirty="0">
                <a:solidFill>
                  <a:schemeClr val="tx2"/>
                </a:solidFill>
                <a:latin typeface="Open Sans" panose="020B0606030504020204" pitchFamily="34" charset="0"/>
                <a:ea typeface="Open Sans" panose="020B0606030504020204" pitchFamily="34" charset="0"/>
                <a:cs typeface="Open Sans" panose="020B0606030504020204" pitchFamily="34" charset="0"/>
              </a:rPr>
              <a:t>FALL 2022 COUNSELOR CONFERENCE</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1" y="798382"/>
            <a:ext cx="0" cy="1220917"/>
          </a:xfrm>
          <a:prstGeom prst="line">
            <a:avLst/>
          </a:prstGeom>
          <a:ln w="38100">
            <a:solidFill>
              <a:srgbClr val="009999"/>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pic>
        <p:nvPicPr>
          <p:cNvPr id="6" name="Picture 5" descr="Logo">
            <a:extLst>
              <a:ext uri="{FF2B5EF4-FFF2-40B4-BE49-F238E27FC236}">
                <a16:creationId xmlns:a16="http://schemas.microsoft.com/office/drawing/2014/main" id="{5E8E8F90-4411-A5F2-80B6-306678ECF8CB}"/>
              </a:ext>
            </a:extLst>
          </p:cNvPr>
          <p:cNvPicPr>
            <a:picLocks noChangeAspect="1"/>
          </p:cNvPicPr>
          <p:nvPr userDrawn="1"/>
        </p:nvPicPr>
        <p:blipFill>
          <a:blip r:embed="rId24"/>
          <a:stretch>
            <a:fillRect/>
          </a:stretch>
        </p:blipFill>
        <p:spPr>
          <a:xfrm>
            <a:off x="85824" y="6090093"/>
            <a:ext cx="666551" cy="658568"/>
          </a:xfrm>
          <a:prstGeom prst="rect">
            <a:avLst/>
          </a:prstGeom>
        </p:spPr>
      </p:pic>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60" r:id="rId4"/>
    <p:sldLayoutId id="2147483670" r:id="rId5"/>
    <p:sldLayoutId id="2147483669" r:id="rId6"/>
    <p:sldLayoutId id="2147483664" r:id="rId7"/>
    <p:sldLayoutId id="2147483650" r:id="rId8"/>
    <p:sldLayoutId id="2147483653" r:id="rId9"/>
    <p:sldLayoutId id="2147483680" r:id="rId10"/>
    <p:sldLayoutId id="2147483666" r:id="rId11"/>
    <p:sldLayoutId id="2147483678" r:id="rId12"/>
    <p:sldLayoutId id="2147483679" r:id="rId13"/>
    <p:sldLayoutId id="2147483672" r:id="rId14"/>
    <p:sldLayoutId id="2147483683" r:id="rId15"/>
    <p:sldLayoutId id="2147483663" r:id="rId16"/>
    <p:sldLayoutId id="2147483675" r:id="rId17"/>
    <p:sldLayoutId id="2147483681" r:id="rId18"/>
    <p:sldLayoutId id="2147483682" r:id="rId19"/>
    <p:sldLayoutId id="2147483671" r:id="rId20"/>
    <p:sldLayoutId id="2147483677" r:id="rId21"/>
    <p:sldLayoutId id="2147483676" r:id="rId2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https://www.youtube.com/embed/L_gnDurH5Lo?feature=oembed"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sdccd.edu/docs/District/procedures/Instructional%20Services/AP%205235.pdf" TargetMode="External"/><Relationship Id="rId7" Type="http://schemas.openxmlformats.org/officeDocument/2006/relationships/image" Target="../media/image33.png"/><Relationship Id="rId2" Type="http://schemas.openxmlformats.org/officeDocument/2006/relationships/hyperlink" Target="https://www.sdccd.edu/docs/District/policies/Instructional%20Services/BP%205235.pdf" TargetMode="External"/><Relationship Id="rId1" Type="http://schemas.openxmlformats.org/officeDocument/2006/relationships/slideLayout" Target="../slideLayouts/slideLayout16.xml"/><Relationship Id="rId6" Type="http://schemas.openxmlformats.org/officeDocument/2006/relationships/hyperlink" Target="https://www.sdccd.edu/docs/StudentServices/catalogs/2022-2023/Miramar_2022-2023_catalog.pdf#page=39" TargetMode="External"/><Relationship Id="rId5" Type="http://schemas.openxmlformats.org/officeDocument/2006/relationships/hyperlink" Target="https://www.sdccd.edu/docs/StudentServices/catalogs/2022-2023/Mesa_2022-2023_catalog.pdf#page=72" TargetMode="External"/><Relationship Id="rId4" Type="http://schemas.openxmlformats.org/officeDocument/2006/relationships/hyperlink" Target="https://www.sdccd.edu/docs/StudentServices/catalogs/2022-2023/City_2022-2023_catalog.pdf#page=6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ael.org/lp/cpl-pla" TargetMode="External"/><Relationship Id="rId7" Type="http://schemas.microsoft.com/office/2007/relationships/hdphoto" Target="../media/hdphoto2.wdp"/><Relationship Id="rId2" Type="http://schemas.openxmlformats.org/officeDocument/2006/relationships/hyperlink" Target="https://www2.palomar.edu/pages/cpl/home-page/" TargetMode="Externa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hyperlink" Target="https://www.palomar.edu/cpl/wp-content/uploads/sites/205/2020/08/CPL-Toolkit.pdf" TargetMode="External"/><Relationship Id="rId4" Type="http://schemas.openxmlformats.org/officeDocument/2006/relationships/hyperlink" Target="https://successcenter.cccco.edu/Strategic-Projects/Credit-for-Prior-Learning-Initiativ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2.sv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drive.google.com/file/d/1xHdoyReKp-c6fwWQPGu6Ri4VrmK3EeOF/view?usp=sharing"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hyperlink" Target="https://leginfo.legislature.ca.gov/faces/billNavClient.xhtml?bill_id=202120220SB1141" TargetMode="External"/><Relationship Id="rId3" Type="http://schemas.openxmlformats.org/officeDocument/2006/relationships/hyperlink" Target="https://leginfo.legislature.ca.gov/faces/billNavClient.xhtml?bill_id=202120220AB1187" TargetMode="External"/><Relationship Id="rId7" Type="http://schemas.openxmlformats.org/officeDocument/2006/relationships/hyperlink" Target="https://leginfo.legislature.ca.gov/faces/billNavClient.xhtml?bill_id=202120220SB964" TargetMode="External"/><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hyperlink" Target="https://leginfo.legislature.ca.gov/faces/billNavClient.xhtml?bill_id=202120220AB2881" TargetMode="External"/><Relationship Id="rId5" Type="http://schemas.openxmlformats.org/officeDocument/2006/relationships/hyperlink" Target="https://leginfo.legislature.ca.gov/faces/billNavClient.xhtml?bill_id=202120220AB1705" TargetMode="External"/><Relationship Id="rId4" Type="http://schemas.openxmlformats.org/officeDocument/2006/relationships/hyperlink" Target="https://leginfo.legislature.ca.gov/faces/billNavClient.xhtml?bill_id=202120220AB165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leginfo.legislature.ca.gov/faces/billNavClient.xhtml?bill_id=202120220AB1958" TargetMode="External"/><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hyperlink" Target="https://leginfo.legislature.ca.gov/faces/billNavClient.xhtml?bill_id=202120220AB1232" TargetMode="External"/><Relationship Id="rId5" Type="http://schemas.openxmlformats.org/officeDocument/2006/relationships/hyperlink" Target="https://leginfo.legislature.ca.gov/faces/billNavClient.xhtml?bill_id=202120220AB2810" TargetMode="External"/><Relationship Id="rId4" Type="http://schemas.openxmlformats.org/officeDocument/2006/relationships/hyperlink" Target="https://leginfo.legislature.ca.gov/faces/billTextClient.xhtml?bill_id=202120220AB268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ysdccd.atlassian.net/wiki/download/attachments/1015906305/Counselors%20Manual%203-1_Updated_2022.pdf?api=v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838200" y="3854335"/>
            <a:ext cx="6548438" cy="1928553"/>
          </a:xfrm>
        </p:spPr>
        <p:txBody>
          <a:bodyPr/>
          <a:lstStyle/>
          <a:p>
            <a:r>
              <a:rPr lang="en-US" sz="8000" dirty="0"/>
              <a:t>STUDENTS </a:t>
            </a:r>
            <a:br>
              <a:rPr lang="en-US" sz="8000" dirty="0"/>
            </a:br>
            <a:r>
              <a:rPr lang="en-US" sz="8000" dirty="0"/>
              <a:t>FIRST</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838200" y="5796744"/>
            <a:ext cx="6548438" cy="304801"/>
          </a:xfrm>
        </p:spPr>
        <p:txBody>
          <a:bodyPr>
            <a:normAutofit lnSpcReduction="10000"/>
          </a:bodyPr>
          <a:lstStyle/>
          <a:p>
            <a:r>
              <a:rPr lang="en-US" dirty="0"/>
              <a:t>DISTRICT EDUCATIONAL SERVICES</a:t>
            </a:r>
          </a:p>
          <a:p>
            <a:endParaRPr lang="en-US" dirty="0"/>
          </a:p>
        </p:txBody>
      </p:sp>
      <p:pic>
        <p:nvPicPr>
          <p:cNvPr id="20" name="Picture Placeholder 19" descr="A person wearing a graduation cap and gown&#10;&#10;Description automatically generated with low confidence">
            <a:extLst>
              <a:ext uri="{FF2B5EF4-FFF2-40B4-BE49-F238E27FC236}">
                <a16:creationId xmlns:a16="http://schemas.microsoft.com/office/drawing/2014/main" id="{6CCA6462-B7B0-C4CE-5FA4-8D5866209550}"/>
              </a:ext>
            </a:extLst>
          </p:cNvPr>
          <p:cNvPicPr>
            <a:picLocks noGrp="1" noChangeAspect="1"/>
          </p:cNvPicPr>
          <p:nvPr>
            <p:ph type="pic" sz="quarter" idx="13"/>
          </p:nvPr>
        </p:nvPicPr>
        <p:blipFill>
          <a:blip r:embed="rId3"/>
          <a:srcRect t="11736" b="11736"/>
          <a:stretch>
            <a:fillRect/>
          </a:stretch>
        </p:blipFill>
        <p:spPr/>
      </p:pic>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fontScale="90000"/>
          </a:bodyPr>
          <a:lstStyle/>
          <a:p>
            <a:r>
              <a:rPr lang="en-US" dirty="0"/>
              <a:t>Enrollment Limits and Add Comment</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1328738" y="2247679"/>
            <a:ext cx="4008437" cy="877014"/>
          </a:xfrm>
        </p:spPr>
        <p:txBody>
          <a:bodyPr anchor="t">
            <a:normAutofit/>
          </a:bodyPr>
          <a:lstStyle/>
          <a:p>
            <a:r>
              <a:rPr lang="en-US" sz="1600" spc="0" dirty="0">
                <a:latin typeface="Open Sans" panose="020B0606030504020204" pitchFamily="34" charset="0"/>
                <a:ea typeface="Open Sans" panose="020B0606030504020204" pitchFamily="34" charset="0"/>
                <a:cs typeface="Open Sans" panose="020B0606030504020204" pitchFamily="34" charset="0"/>
              </a:rPr>
              <a:t>New process removes the formal petition process for unit overrides.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p:txBody>
          <a:bodyPr>
            <a:normAutofit fontScale="92500" lnSpcReduction="20000"/>
          </a:bodyPr>
          <a:lstStyle/>
          <a:p>
            <a:r>
              <a:rPr lang="en-US" sz="2000" dirty="0"/>
              <a:t>Unit boxes have been modified to only show the two that need to be changed.  </a:t>
            </a:r>
          </a:p>
          <a:p>
            <a:r>
              <a:rPr lang="en-US" sz="2000" dirty="0"/>
              <a:t>Comment categories are now 1UO, 2UO and 3UO </a:t>
            </a:r>
          </a:p>
          <a:p>
            <a:r>
              <a:rPr lang="en-US" sz="2000" dirty="0"/>
              <a:t>Department can be left blank when entering the comment </a:t>
            </a:r>
          </a:p>
        </p:txBody>
      </p:sp>
      <p:pic>
        <p:nvPicPr>
          <p:cNvPr id="5122" name="Picture 2" descr="Graphical user interface, text, application, email&#10;&#10;Description automatically generated">
            <a:extLst>
              <a:ext uri="{FF2B5EF4-FFF2-40B4-BE49-F238E27FC236}">
                <a16:creationId xmlns:a16="http://schemas.microsoft.com/office/drawing/2014/main" id="{5F9D6EEF-0E4B-5332-DD58-FDC098193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22" y="260131"/>
            <a:ext cx="5416747" cy="28645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aphical user interface, text, application, email&#10;&#10;Description automatically generated">
            <a:extLst>
              <a:ext uri="{FF2B5EF4-FFF2-40B4-BE49-F238E27FC236}">
                <a16:creationId xmlns:a16="http://schemas.microsoft.com/office/drawing/2014/main" id="{89291D22-C9FA-8428-B808-A340CB2E2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022" y="3302876"/>
            <a:ext cx="5416747" cy="309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3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a:bodyPr>
          <a:lstStyle/>
          <a:p>
            <a:r>
              <a:rPr lang="en-US" dirty="0"/>
              <a:t>98 Ed Plans on the wall…</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182018"/>
            <a:ext cx="4008437" cy="3936487"/>
          </a:xfrm>
        </p:spPr>
        <p:txBody>
          <a:bodyPr>
            <a:normAutofit lnSpcReduction="10000"/>
          </a:bodyPr>
          <a:lstStyle/>
          <a:p>
            <a:r>
              <a:rPr lang="en-US" sz="1800" dirty="0"/>
              <a:t>Students should only have education plans on their program/plan stack that the student is actively following.</a:t>
            </a:r>
          </a:p>
          <a:p>
            <a:r>
              <a:rPr lang="en-US" sz="1800" dirty="0"/>
              <a:t>Please be sure to delete/remove plans no longer being followed</a:t>
            </a:r>
          </a:p>
          <a:p>
            <a:r>
              <a:rPr lang="en-US" sz="1800" dirty="0"/>
              <a:t>This impacts students financial aid, clearinghouse reporting and impacts system performance.</a:t>
            </a:r>
          </a:p>
          <a:p>
            <a:r>
              <a:rPr lang="en-US" sz="1800" dirty="0"/>
              <a:t>Use the What-ifs</a:t>
            </a:r>
          </a:p>
        </p:txBody>
      </p:sp>
      <p:pic>
        <p:nvPicPr>
          <p:cNvPr id="6146" name="Picture 2" descr="Table&#10;&#10;Description automatically generated">
            <a:extLst>
              <a:ext uri="{FF2B5EF4-FFF2-40B4-BE49-F238E27FC236}">
                <a16:creationId xmlns:a16="http://schemas.microsoft.com/office/drawing/2014/main" id="{A28F5FA6-BF64-E728-F0B7-465A1B58A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0"/>
            <a:ext cx="6154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0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a:bodyPr>
          <a:lstStyle/>
          <a:p>
            <a:r>
              <a:rPr lang="en-US" dirty="0"/>
              <a:t>98 Ed Plans on the wall…</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244436"/>
            <a:ext cx="4008437" cy="3874069"/>
          </a:xfrm>
        </p:spPr>
        <p:txBody>
          <a:bodyPr>
            <a:normAutofit/>
          </a:bodyPr>
          <a:lstStyle/>
          <a:p>
            <a:r>
              <a:rPr lang="en-US" sz="2000" dirty="0"/>
              <a:t>Student with completed plan codes still on Career 0.  </a:t>
            </a:r>
          </a:p>
          <a:p>
            <a:r>
              <a:rPr lang="en-US" sz="2000" dirty="0"/>
              <a:t>Completed plan codes should be deleted. </a:t>
            </a:r>
          </a:p>
        </p:txBody>
      </p:sp>
      <p:pic>
        <p:nvPicPr>
          <p:cNvPr id="8196" name="Picture 4" descr="Graphical user interface, text, application&#10;&#10;Description automatically generated">
            <a:extLst>
              <a:ext uri="{FF2B5EF4-FFF2-40B4-BE49-F238E27FC236}">
                <a16:creationId xmlns:a16="http://schemas.microsoft.com/office/drawing/2014/main" id="{2ECEECA9-E2AD-AD73-FC5C-B0C57C963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552" y="922283"/>
            <a:ext cx="5671448" cy="501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20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a:bodyPr>
          <a:lstStyle/>
          <a:p>
            <a:r>
              <a:rPr lang="en-US" dirty="0"/>
              <a:t>98 Ed Plans on the wall…</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308506"/>
            <a:ext cx="4008437" cy="2479625"/>
          </a:xfrm>
        </p:spPr>
        <p:txBody>
          <a:bodyPr>
            <a:normAutofit/>
          </a:bodyPr>
          <a:lstStyle/>
          <a:p>
            <a:r>
              <a:rPr lang="en-US" sz="2400" dirty="0"/>
              <a:t>Please help us keep the CPP clean.</a:t>
            </a:r>
          </a:p>
          <a:p>
            <a:r>
              <a:rPr lang="en-US" sz="2400" dirty="0"/>
              <a:t>Helps students and your colleagues.</a:t>
            </a:r>
          </a:p>
        </p:txBody>
      </p:sp>
      <p:pic>
        <p:nvPicPr>
          <p:cNvPr id="7172" name="Picture 4" descr="In 2001: A SPACE ODYSSEY (1968) a large black monolith appears throughout  the film. This is because a SUPER hot naked lady was on set and you get to  see her if">
            <a:extLst>
              <a:ext uri="{FF2B5EF4-FFF2-40B4-BE49-F238E27FC236}">
                <a16:creationId xmlns:a16="http://schemas.microsoft.com/office/drawing/2014/main" id="{68C07A7B-2611-6C39-01FE-1A5C27DC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014" y="1650124"/>
            <a:ext cx="6096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able&#10;&#10;Description automatically generated with medium confidence">
            <a:extLst>
              <a:ext uri="{FF2B5EF4-FFF2-40B4-BE49-F238E27FC236}">
                <a16:creationId xmlns:a16="http://schemas.microsoft.com/office/drawing/2014/main" id="{8C8C46ED-0C4E-42C3-92C7-BFF58C2A3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946" y="2388476"/>
            <a:ext cx="1051231" cy="2530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CFE19E-6159-868A-DE35-BFFC220FFD37}"/>
              </a:ext>
            </a:extLst>
          </p:cNvPr>
          <p:cNvSpPr txBox="1"/>
          <p:nvPr/>
        </p:nvSpPr>
        <p:spPr>
          <a:xfrm>
            <a:off x="1328738" y="4924783"/>
            <a:ext cx="3775277" cy="461665"/>
          </a:xfrm>
          <a:prstGeom prst="rect">
            <a:avLst/>
          </a:prstGeom>
          <a:noFill/>
        </p:spPr>
        <p:txBody>
          <a:bodyPr wrap="square">
            <a:spAutoFit/>
          </a:bodyPr>
          <a:lstStyle/>
          <a:p>
            <a:r>
              <a:rPr lang="en-US" sz="2400" dirty="0"/>
              <a:t>And Amy!</a:t>
            </a:r>
          </a:p>
        </p:txBody>
      </p:sp>
    </p:spTree>
    <p:extLst>
      <p:ext uri="{BB962C8B-B14F-4D97-AF65-F5344CB8AC3E}">
        <p14:creationId xmlns:p14="http://schemas.microsoft.com/office/powerpoint/2010/main" val="39096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fontScale="90000"/>
          </a:bodyPr>
          <a:lstStyle/>
          <a:p>
            <a:r>
              <a:rPr lang="en-US" dirty="0"/>
              <a:t>Sequence Numbers on the Student Plan Tab</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182018"/>
            <a:ext cx="4008437" cy="4293597"/>
          </a:xfrm>
        </p:spPr>
        <p:txBody>
          <a:bodyPr>
            <a:normAutofit/>
          </a:bodyPr>
          <a:lstStyle/>
          <a:p>
            <a:pPr>
              <a:lnSpc>
                <a:spcPct val="100000"/>
              </a:lnSpc>
            </a:pPr>
            <a:r>
              <a:rPr lang="en-US" sz="2000" dirty="0"/>
              <a:t>The student’s primary plan should be the lowest sequence numbered plan.   </a:t>
            </a:r>
          </a:p>
          <a:p>
            <a:pPr>
              <a:lnSpc>
                <a:spcPct val="100000"/>
              </a:lnSpc>
            </a:pPr>
            <a:r>
              <a:rPr lang="en-US" sz="2000" dirty="0"/>
              <a:t>Financial Aid and Veterans will only pay on the lowest numbered plan, no matter the advising status.  This means if the student has both a 10 and 20, but the 10 is in to Do Not Include advising status and the 20 in Include, FA will still award based on the 10 plan code.  </a:t>
            </a:r>
          </a:p>
          <a:p>
            <a:pPr>
              <a:lnSpc>
                <a:spcPct val="100000"/>
              </a:lnSpc>
            </a:pPr>
            <a:r>
              <a:rPr lang="en-US" sz="2000" dirty="0"/>
              <a:t>Sequence numbers should not be duplicated.   </a:t>
            </a:r>
          </a:p>
        </p:txBody>
      </p:sp>
      <p:pic>
        <p:nvPicPr>
          <p:cNvPr id="9218" name="Picture 2" descr="Graphical user interface, text, application, email&#10;&#10;Description automatically generated">
            <a:extLst>
              <a:ext uri="{FF2B5EF4-FFF2-40B4-BE49-F238E27FC236}">
                <a16:creationId xmlns:a16="http://schemas.microsoft.com/office/drawing/2014/main" id="{8539D21F-2341-EF19-FC8E-9CF09649A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82018"/>
            <a:ext cx="5954389" cy="303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89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fontScale="90000"/>
          </a:bodyPr>
          <a:lstStyle/>
          <a:p>
            <a:r>
              <a:rPr lang="en-US" dirty="0"/>
              <a:t>Sequence Numbers on the Student Plan Tab</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182018"/>
            <a:ext cx="4614862" cy="3936487"/>
          </a:xfrm>
        </p:spPr>
        <p:txBody>
          <a:bodyPr>
            <a:normAutofit/>
          </a:bodyPr>
          <a:lstStyle/>
          <a:p>
            <a:pPr>
              <a:lnSpc>
                <a:spcPct val="120000"/>
              </a:lnSpc>
            </a:pPr>
            <a:r>
              <a:rPr lang="en-US" sz="1800" dirty="0"/>
              <a:t>Sequence numbers will either begin with 10 or 1 </a:t>
            </a:r>
          </a:p>
          <a:p>
            <a:pPr>
              <a:lnSpc>
                <a:spcPct val="120000"/>
              </a:lnSpc>
            </a:pPr>
            <a:r>
              <a:rPr lang="en-US" sz="1800" dirty="0"/>
              <a:t>10 means they are a current or past conversion student from our legacy system </a:t>
            </a:r>
          </a:p>
          <a:p>
            <a:pPr>
              <a:lnSpc>
                <a:spcPct val="120000"/>
              </a:lnSpc>
            </a:pPr>
            <a:r>
              <a:rPr lang="en-US" sz="1800" dirty="0"/>
              <a:t>1 means they are new admit with no conversion record </a:t>
            </a:r>
          </a:p>
          <a:p>
            <a:pPr>
              <a:lnSpc>
                <a:spcPct val="120000"/>
              </a:lnSpc>
            </a:pPr>
            <a:r>
              <a:rPr lang="en-US" sz="1800" dirty="0"/>
              <a:t>Both 1 and 10 sequence numbers will sequence up by 10 automatically, when a new plan row is added. 1 will sequence to 11, 21, etc.  10 will sequence to 20, 30, etc. </a:t>
            </a:r>
          </a:p>
        </p:txBody>
      </p:sp>
      <p:pic>
        <p:nvPicPr>
          <p:cNvPr id="9218" name="Picture 2" descr="Graphical user interface, text, application, email&#10;&#10;Description automatically generated">
            <a:extLst>
              <a:ext uri="{FF2B5EF4-FFF2-40B4-BE49-F238E27FC236}">
                <a16:creationId xmlns:a16="http://schemas.microsoft.com/office/drawing/2014/main" id="{8539D21F-2341-EF19-FC8E-9CF09649A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82018"/>
            <a:ext cx="5954389" cy="303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a:bodyPr>
          <a:lstStyle/>
          <a:p>
            <a:r>
              <a:rPr lang="en-US" dirty="0"/>
              <a:t>Discontinued Students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7" y="2183202"/>
            <a:ext cx="4008437" cy="4383853"/>
          </a:xfrm>
        </p:spPr>
        <p:txBody>
          <a:bodyPr>
            <a:normAutofit/>
          </a:bodyPr>
          <a:lstStyle/>
          <a:p>
            <a:r>
              <a:rPr lang="en-US" sz="2000" dirty="0"/>
              <a:t>Check to be sure the student is in Active status.  If the status is Discontinued, STOP.  Do not add a PLNC row to their record.  This will cause the student’s admission application to fail. </a:t>
            </a:r>
          </a:p>
          <a:p>
            <a:r>
              <a:rPr lang="en-US" sz="2000" dirty="0"/>
              <a:t>When a new PLNC row is added, the status does not update and remains in Discontinued status. </a:t>
            </a:r>
          </a:p>
        </p:txBody>
      </p:sp>
      <p:pic>
        <p:nvPicPr>
          <p:cNvPr id="10242" name="Picture 2" descr="Graphical user interface, text, application&#10;&#10;Description automatically generated">
            <a:extLst>
              <a:ext uri="{FF2B5EF4-FFF2-40B4-BE49-F238E27FC236}">
                <a16:creationId xmlns:a16="http://schemas.microsoft.com/office/drawing/2014/main" id="{9827BF3E-244B-4776-00F0-25801056B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776" y="0"/>
            <a:ext cx="6451224" cy="23891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 screenshot of a computer&#10;&#10;Description automatically generated with medium confidence">
            <a:extLst>
              <a:ext uri="{FF2B5EF4-FFF2-40B4-BE49-F238E27FC236}">
                <a16:creationId xmlns:a16="http://schemas.microsoft.com/office/drawing/2014/main" id="{6EA04CBD-0DCC-4EF4-4E2C-02ECE7497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47" y="2542316"/>
            <a:ext cx="5988482" cy="43102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1CCFAE-200D-B08B-01D8-5A8EF08CC51E}"/>
              </a:ext>
            </a:extLst>
          </p:cNvPr>
          <p:cNvSpPr txBox="1"/>
          <p:nvPr/>
        </p:nvSpPr>
        <p:spPr>
          <a:xfrm rot="1445449">
            <a:off x="6124401" y="4281953"/>
            <a:ext cx="6097384" cy="830997"/>
          </a:xfrm>
          <a:prstGeom prst="rect">
            <a:avLst/>
          </a:prstGeom>
          <a:noFill/>
        </p:spPr>
        <p:txBody>
          <a:bodyPr wrap="square">
            <a:spAutoFit/>
          </a:bodyPr>
          <a:lstStyle/>
          <a:p>
            <a:r>
              <a:rPr lang="en-US" sz="2400" b="1" i="0" dirty="0">
                <a:solidFill>
                  <a:srgbClr val="C00000"/>
                </a:solidFill>
                <a:effectLst/>
                <a:latin typeface="Calibri" panose="020F0502020204030204" pitchFamily="34" charset="0"/>
              </a:rPr>
              <a:t>Do not add plans to the student’s program/plan stack for What-If purposes.</a:t>
            </a:r>
            <a:r>
              <a:rPr lang="en-US" sz="2400" b="0" i="0" dirty="0">
                <a:solidFill>
                  <a:srgbClr val="C00000"/>
                </a:solidFill>
                <a:effectLst/>
                <a:latin typeface="Calibri" panose="020F0502020204030204" pitchFamily="34" charset="0"/>
              </a:rPr>
              <a:t> </a:t>
            </a:r>
            <a:endParaRPr lang="en-US" sz="2400" dirty="0">
              <a:solidFill>
                <a:srgbClr val="C00000"/>
              </a:solidFill>
            </a:endParaRPr>
          </a:p>
        </p:txBody>
      </p:sp>
    </p:spTree>
    <p:extLst>
      <p:ext uri="{BB962C8B-B14F-4D97-AF65-F5344CB8AC3E}">
        <p14:creationId xmlns:p14="http://schemas.microsoft.com/office/powerpoint/2010/main" val="1673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520270" cy="1395208"/>
          </a:xfrm>
        </p:spPr>
        <p:txBody>
          <a:bodyPr>
            <a:normAutofit/>
          </a:bodyPr>
          <a:lstStyle/>
          <a:p>
            <a:r>
              <a:rPr lang="en-US" dirty="0"/>
              <a:t>The Future</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7" y="2183202"/>
            <a:ext cx="4008437" cy="3099153"/>
          </a:xfrm>
        </p:spPr>
        <p:txBody>
          <a:bodyPr>
            <a:normAutofit/>
          </a:bodyPr>
          <a:lstStyle/>
          <a:p>
            <a:r>
              <a:rPr lang="en-US" sz="2000" dirty="0"/>
              <a:t>Looking for alternatives to the Student Success Page that is more user friendly.</a:t>
            </a:r>
          </a:p>
          <a:p>
            <a:r>
              <a:rPr lang="en-US" sz="2000" dirty="0"/>
              <a:t>Engaging in consultants to review our transcript evaluation process and academic structure.</a:t>
            </a:r>
          </a:p>
        </p:txBody>
      </p:sp>
      <p:pic>
        <p:nvPicPr>
          <p:cNvPr id="4" name="Online Media 3" title="Futurama - Welcome to the world of Tommorow!">
            <a:hlinkClick r:id="" action="ppaction://media"/>
            <a:extLst>
              <a:ext uri="{FF2B5EF4-FFF2-40B4-BE49-F238E27FC236}">
                <a16:creationId xmlns:a16="http://schemas.microsoft.com/office/drawing/2014/main" id="{C49D156C-B701-F777-039E-DD0A67D76371}"/>
              </a:ext>
            </a:extLst>
          </p:cNvPr>
          <p:cNvPicPr>
            <a:picLocks noRot="1" noChangeAspect="1"/>
          </p:cNvPicPr>
          <p:nvPr>
            <a:videoFile r:link="rId1"/>
          </p:nvPr>
        </p:nvPicPr>
        <p:blipFill>
          <a:blip r:embed="rId4"/>
          <a:stretch>
            <a:fillRect/>
          </a:stretch>
        </p:blipFill>
        <p:spPr>
          <a:xfrm>
            <a:off x="6096000" y="1071648"/>
            <a:ext cx="6074757" cy="4556068"/>
          </a:xfrm>
          <a:prstGeom prst="rect">
            <a:avLst/>
          </a:prstGeom>
        </p:spPr>
      </p:pic>
    </p:spTree>
    <p:extLst>
      <p:ext uri="{BB962C8B-B14F-4D97-AF65-F5344CB8AC3E}">
        <p14:creationId xmlns:p14="http://schemas.microsoft.com/office/powerpoint/2010/main" val="2539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ountain Scape">
            <a:extLst>
              <a:ext uri="{FF2B5EF4-FFF2-40B4-BE49-F238E27FC236}">
                <a16:creationId xmlns:a16="http://schemas.microsoft.com/office/drawing/2014/main" id="{09BF8C8C-B999-7949-855D-142BC52BD6FE}"/>
              </a:ext>
            </a:extLst>
          </p:cNvPr>
          <p:cNvPicPr>
            <a:picLocks noGrp="1" noChangeAspect="1"/>
          </p:cNvPicPr>
          <p:nvPr>
            <p:ph type="pic" sz="quarter" idx="14"/>
          </p:nvPr>
        </p:nvPicPr>
        <p:blipFill>
          <a:blip r:embed="rId2"/>
          <a:srcRect t="19456" b="19456"/>
          <a:stretch>
            <a:fillRect/>
          </a:stretch>
        </p:blipFill>
        <p:spPr/>
      </p:pic>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p:txBody>
          <a:bodyPr/>
          <a:lstStyle/>
          <a:p>
            <a:r>
              <a:rPr lang="en-US" dirty="0"/>
              <a:t>CREDIT FOR PRIOR LEARNING</a:t>
            </a:r>
          </a:p>
        </p:txBody>
      </p:sp>
      <p:sp>
        <p:nvSpPr>
          <p:cNvPr id="68" name="Rectangle 67" descr="White box">
            <a:extLst>
              <a:ext uri="{FF2B5EF4-FFF2-40B4-BE49-F238E27FC236}">
                <a16:creationId xmlns:a16="http://schemas.microsoft.com/office/drawing/2014/main" id="{25DEB875-B217-FA4B-891B-6996E72D1E67}"/>
              </a:ext>
            </a:extLst>
          </p:cNvPr>
          <p:cNvSpPr/>
          <p:nvPr/>
        </p:nvSpPr>
        <p:spPr>
          <a:xfrm>
            <a:off x="700391" y="1968284"/>
            <a:ext cx="5256721"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9" name="Rectangle 68" descr="white box">
            <a:extLst>
              <a:ext uri="{FF2B5EF4-FFF2-40B4-BE49-F238E27FC236}">
                <a16:creationId xmlns:a16="http://schemas.microsoft.com/office/drawing/2014/main" id="{AFC511E3-2C5E-2C41-839C-CC2E16162740}"/>
              </a:ext>
            </a:extLst>
          </p:cNvPr>
          <p:cNvSpPr/>
          <p:nvPr/>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0" name="Rectangle 69" descr="black accent box">
            <a:extLst>
              <a:ext uri="{FF2B5EF4-FFF2-40B4-BE49-F238E27FC236}">
                <a16:creationId xmlns:a16="http://schemas.microsoft.com/office/drawing/2014/main" id="{55268785-0FFD-9943-B7D3-0047B032A348}"/>
              </a:ext>
            </a:extLst>
          </p:cNvPr>
          <p:cNvSpPr/>
          <p:nvPr/>
        </p:nvSpPr>
        <p:spPr>
          <a:xfrm>
            <a:off x="851173"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id="{1BDEABA6-954B-B04B-AD3C-9791CCD27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973" y="2791500"/>
            <a:ext cx="322500" cy="322500"/>
          </a:xfrm>
          <a:prstGeom prst="rect">
            <a:avLst/>
          </a:prstGeom>
        </p:spPr>
      </p:pic>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p:txBody>
          <a:bodyPr/>
          <a:lstStyle/>
          <a:p>
            <a:r>
              <a:rPr lang="en-US" dirty="0"/>
              <a:t>CREDIT BY EXAM</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p:txBody>
          <a:bodyPr>
            <a:normAutofit/>
          </a:bodyPr>
          <a:lstStyle/>
          <a:p>
            <a:pPr lvl="0"/>
            <a:r>
              <a:rPr lang="en-US" dirty="0"/>
              <a:t>Only for specific courses</a:t>
            </a:r>
          </a:p>
          <a:p>
            <a:pPr lvl="0"/>
            <a:r>
              <a:rPr lang="en-US" dirty="0"/>
              <a:t>Restricted to an examination proctored by faculty</a:t>
            </a:r>
          </a:p>
          <a:p>
            <a:pPr lvl="0"/>
            <a:r>
              <a:rPr lang="en-US" dirty="0"/>
              <a:t>$46.00/unit enrollment requirement</a:t>
            </a:r>
          </a:p>
          <a:p>
            <a:pPr lvl="0"/>
            <a:r>
              <a:rPr lang="en-US" dirty="0"/>
              <a:t>Student must be currently enrolled</a:t>
            </a:r>
          </a:p>
        </p:txBody>
      </p:sp>
      <p:sp>
        <p:nvSpPr>
          <p:cNvPr id="71" name="Rectangle 70" descr="black accent box">
            <a:extLst>
              <a:ext uri="{FF2B5EF4-FFF2-40B4-BE49-F238E27FC236}">
                <a16:creationId xmlns:a16="http://schemas.microsoft.com/office/drawing/2014/main" id="{9FBAC350-ACFC-494F-817D-DD1F63D2B8A8}"/>
              </a:ext>
            </a:extLst>
          </p:cNvPr>
          <p:cNvSpPr/>
          <p:nvPr/>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id="{3F34C7F2-79E3-9A4F-8CF6-041586EEC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4689" y="2791500"/>
            <a:ext cx="322500" cy="322500"/>
          </a:xfrm>
          <a:prstGeom prst="rect">
            <a:avLst/>
          </a:prstGeom>
        </p:spPr>
      </p:pic>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p:txBody>
          <a:bodyPr>
            <a:normAutofit fontScale="92500" lnSpcReduction="10000"/>
          </a:bodyPr>
          <a:lstStyle/>
          <a:p>
            <a:r>
              <a:rPr lang="en-US" dirty="0"/>
              <a:t>CREDIT FOR PRIOR LEARNING</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p:txBody>
          <a:bodyPr>
            <a:normAutofit/>
          </a:bodyPr>
          <a:lstStyle/>
          <a:p>
            <a:pPr lvl="0"/>
            <a:r>
              <a:rPr lang="en-US" dirty="0"/>
              <a:t>More variety of courses can by offered</a:t>
            </a:r>
          </a:p>
          <a:p>
            <a:pPr lvl="0"/>
            <a:r>
              <a:rPr lang="en-US" dirty="0"/>
              <a:t>Three methods: Portfolio, industry certifications, credit by exam</a:t>
            </a:r>
          </a:p>
          <a:p>
            <a:pPr lvl="0"/>
            <a:r>
              <a:rPr lang="en-US" dirty="0"/>
              <a:t>Free!</a:t>
            </a:r>
          </a:p>
          <a:p>
            <a:pPr lvl="0"/>
            <a:r>
              <a:rPr lang="en-US" dirty="0"/>
              <a:t>Students may accept/decline credit</a:t>
            </a:r>
          </a:p>
          <a:p>
            <a:pPr lvl="0"/>
            <a:r>
              <a:rPr lang="en-US" dirty="0"/>
              <a:t>Emphasis on non-credit CPL</a:t>
            </a:r>
          </a:p>
        </p:txBody>
      </p:sp>
    </p:spTree>
    <p:extLst>
      <p:ext uri="{BB962C8B-B14F-4D97-AF65-F5344CB8AC3E}">
        <p14:creationId xmlns:p14="http://schemas.microsoft.com/office/powerpoint/2010/main" val="200531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normAutofit/>
          </a:bodyPr>
          <a:lstStyle/>
          <a:p>
            <a:r>
              <a:rPr lang="en-US" sz="1800" dirty="0"/>
              <a:t>Definition</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790780" y="2626822"/>
            <a:ext cx="4767262" cy="3491683"/>
          </a:xfrm>
        </p:spPr>
        <p:txBody>
          <a:bodyPr>
            <a:normAutofit fontScale="92500" lnSpcReduction="10000"/>
          </a:bodyPr>
          <a:lstStyle/>
          <a:p>
            <a:pPr marL="0" indent="0">
              <a:buNone/>
            </a:pPr>
            <a:r>
              <a:rPr lang="en-US" sz="2000" dirty="0"/>
              <a:t>Credit for Prior Learning (CPL) is college credit awarded for validated college-level skills and knowledge gained outside of a college classroom (Administrative Procedure AP-3900.4).</a:t>
            </a:r>
          </a:p>
          <a:p>
            <a:pPr marL="0" indent="0">
              <a:buNone/>
            </a:pPr>
            <a:r>
              <a:rPr lang="en-US" sz="2000" dirty="0"/>
              <a:t> Credit for prior learning may be earned for eligible courses approved by the faculty for students who satisfactorily pass an authorized assessment.</a:t>
            </a:r>
          </a:p>
        </p:txBody>
      </p:sp>
      <p:pic>
        <p:nvPicPr>
          <p:cNvPr id="2" name="Picture 1"/>
          <p:cNvPicPr>
            <a:picLocks noChangeAspect="1"/>
          </p:cNvPicPr>
          <p:nvPr/>
        </p:nvPicPr>
        <p:blipFill>
          <a:blip r:embed="rId2"/>
          <a:stretch>
            <a:fillRect/>
          </a:stretch>
        </p:blipFill>
        <p:spPr>
          <a:xfrm>
            <a:off x="1173724" y="554894"/>
            <a:ext cx="4602629" cy="5901324"/>
          </a:xfrm>
          <a:prstGeom prst="rect">
            <a:avLst/>
          </a:prstGeom>
          <a:effectLst>
            <a:softEdge rad="139700"/>
          </a:effectLst>
        </p:spPr>
      </p:pic>
    </p:spTree>
    <p:extLst>
      <p:ext uri="{BB962C8B-B14F-4D97-AF65-F5344CB8AC3E}">
        <p14:creationId xmlns:p14="http://schemas.microsoft.com/office/powerpoint/2010/main" val="67522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3BC3A2D7-5CFE-0944-821B-1E6E6760B61B}"/>
              </a:ext>
            </a:extLst>
          </p:cNvPr>
          <p:cNvSpPr>
            <a:spLocks noGrp="1"/>
          </p:cNvSpPr>
          <p:nvPr>
            <p:ph type="title"/>
          </p:nvPr>
        </p:nvSpPr>
        <p:spPr>
          <a:xfrm>
            <a:off x="1248126" y="895772"/>
            <a:ext cx="2983053" cy="727364"/>
          </a:xfrm>
        </p:spPr>
        <p:txBody>
          <a:bodyPr>
            <a:normAutofit fontScale="90000"/>
          </a:bodyPr>
          <a:lstStyle/>
          <a:p>
            <a:r>
              <a:rPr lang="en-US" dirty="0"/>
              <a:t>AGENDA</a:t>
            </a:r>
          </a:p>
        </p:txBody>
      </p:sp>
      <p:pic>
        <p:nvPicPr>
          <p:cNvPr id="10" name="Picture 9">
            <a:extLst>
              <a:ext uri="{FF2B5EF4-FFF2-40B4-BE49-F238E27FC236}">
                <a16:creationId xmlns:a16="http://schemas.microsoft.com/office/drawing/2014/main" id="{A4E41B5C-7CE2-5E7D-705D-1CE2D63D961A}"/>
              </a:ext>
            </a:extLst>
          </p:cNvPr>
          <p:cNvPicPr>
            <a:picLocks noChangeAspect="1"/>
          </p:cNvPicPr>
          <p:nvPr/>
        </p:nvPicPr>
        <p:blipFill>
          <a:blip r:embed="rId3"/>
          <a:stretch>
            <a:fillRect/>
          </a:stretch>
        </p:blipFill>
        <p:spPr>
          <a:xfrm>
            <a:off x="4522124" y="81502"/>
            <a:ext cx="7572548" cy="2355904"/>
          </a:xfrm>
          <a:prstGeom prst="rect">
            <a:avLst/>
          </a:prstGeom>
        </p:spPr>
      </p:pic>
      <p:sp>
        <p:nvSpPr>
          <p:cNvPr id="13" name="Text Placeholder 10">
            <a:extLst>
              <a:ext uri="{FF2B5EF4-FFF2-40B4-BE49-F238E27FC236}">
                <a16:creationId xmlns:a16="http://schemas.microsoft.com/office/drawing/2014/main" id="{69377817-7A2D-0939-501A-6F1889AF6EC6}"/>
              </a:ext>
            </a:extLst>
          </p:cNvPr>
          <p:cNvSpPr txBox="1">
            <a:spLocks/>
          </p:cNvSpPr>
          <p:nvPr/>
        </p:nvSpPr>
        <p:spPr>
          <a:xfrm>
            <a:off x="1248126" y="2769970"/>
            <a:ext cx="10406318" cy="34895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Introductions and Welcome</a:t>
            </a:r>
          </a:p>
          <a:p>
            <a:r>
              <a:rPr lang="en-US" sz="3200" dirty="0"/>
              <a:t>Updated Counselor Manual</a:t>
            </a:r>
          </a:p>
          <a:p>
            <a:r>
              <a:rPr lang="en-US" sz="3200" dirty="0"/>
              <a:t>Credit for Prior Learning</a:t>
            </a:r>
          </a:p>
          <a:p>
            <a:r>
              <a:rPr lang="en-US" sz="3200" dirty="0"/>
              <a:t>Evaluator Business Process Guide and JIRA Updates</a:t>
            </a:r>
          </a:p>
          <a:p>
            <a:r>
              <a:rPr lang="en-US" sz="3200" dirty="0"/>
              <a:t>Lunch</a:t>
            </a:r>
          </a:p>
          <a:p>
            <a:r>
              <a:rPr lang="en-US" sz="3200" dirty="0"/>
              <a:t>Educational Services Updates</a:t>
            </a:r>
          </a:p>
          <a:p>
            <a:endParaRPr lang="en-US" sz="3200" dirty="0"/>
          </a:p>
        </p:txBody>
      </p:sp>
    </p:spTree>
    <p:extLst>
      <p:ext uri="{BB962C8B-B14F-4D97-AF65-F5344CB8AC3E}">
        <p14:creationId xmlns:p14="http://schemas.microsoft.com/office/powerpoint/2010/main" val="85521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normAutofit/>
          </a:bodyPr>
          <a:lstStyle/>
          <a:p>
            <a:r>
              <a:rPr lang="en-US" sz="2000" dirty="0"/>
              <a:t>Authorized Assessments </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790779" y="2580345"/>
            <a:ext cx="5077935" cy="3542869"/>
          </a:xfrm>
        </p:spPr>
        <p:txBody>
          <a:bodyPr>
            <a:normAutofit fontScale="92500" lnSpcReduction="10000"/>
          </a:bodyPr>
          <a:lstStyle/>
          <a:p>
            <a:pPr marL="0" indent="0">
              <a:buNone/>
            </a:pPr>
            <a:r>
              <a:rPr lang="en-US" sz="2000" dirty="0"/>
              <a:t>Evaluation of approved external </a:t>
            </a:r>
            <a:r>
              <a:rPr lang="en-US" sz="2000" b="1" dirty="0"/>
              <a:t>Standardized Examinations</a:t>
            </a:r>
            <a:r>
              <a:rPr lang="en-US" sz="2000" dirty="0"/>
              <a:t>:</a:t>
            </a:r>
          </a:p>
          <a:p>
            <a:r>
              <a:rPr lang="en-US" sz="2000" dirty="0"/>
              <a:t>Advanced Placement (AP) examination</a:t>
            </a:r>
          </a:p>
          <a:p>
            <a:r>
              <a:rPr lang="en-US" sz="2000" dirty="0"/>
              <a:t>International Baccalaureate (IB) examination</a:t>
            </a:r>
          </a:p>
          <a:p>
            <a:r>
              <a:rPr lang="en-US" sz="2000" dirty="0"/>
              <a:t>College Level Examination Program (CLEP)</a:t>
            </a:r>
          </a:p>
          <a:p>
            <a:r>
              <a:rPr lang="en-US" sz="2000" dirty="0"/>
              <a:t>DANTES</a:t>
            </a:r>
            <a:br>
              <a:rPr lang="en-US" sz="2000" dirty="0"/>
            </a:br>
            <a:endParaRPr lang="en-US" sz="2000" dirty="0"/>
          </a:p>
        </p:txBody>
      </p:sp>
      <p:sp>
        <p:nvSpPr>
          <p:cNvPr id="6" name="Rounded Rectangle 5"/>
          <p:cNvSpPr/>
          <p:nvPr/>
        </p:nvSpPr>
        <p:spPr>
          <a:xfrm>
            <a:off x="3833890" y="4526940"/>
            <a:ext cx="2646217" cy="2119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i="1" dirty="0"/>
              <a:t>Processed via External Education </a:t>
            </a:r>
          </a:p>
          <a:p>
            <a:pPr algn="ctr"/>
            <a:endParaRPr lang="en-US" b="1" dirty="0"/>
          </a:p>
        </p:txBody>
      </p:sp>
      <p:pic>
        <p:nvPicPr>
          <p:cNvPr id="1028" name="Picture 4" descr="Prior Learning Assessment ⋆ EPCE"/>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0747" y="2580345"/>
            <a:ext cx="5769360" cy="182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5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6528194" y="400945"/>
            <a:ext cx="4767262" cy="1342045"/>
          </a:xfrm>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a:xfrm>
            <a:off x="6528194" y="1724865"/>
            <a:ext cx="4767262" cy="602887"/>
          </a:xfrm>
        </p:spPr>
        <p:txBody>
          <a:bodyPr>
            <a:normAutofit/>
          </a:bodyPr>
          <a:lstStyle/>
          <a:p>
            <a:r>
              <a:rPr lang="en-US" sz="1800" dirty="0"/>
              <a:t>Authorized Assessments Continued</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528194" y="2067004"/>
            <a:ext cx="5029848" cy="3378199"/>
          </a:xfrm>
        </p:spPr>
        <p:txBody>
          <a:bodyPr>
            <a:normAutofit/>
          </a:bodyPr>
          <a:lstStyle/>
          <a:p>
            <a:r>
              <a:rPr lang="en-US" sz="1800" b="1" dirty="0"/>
              <a:t>Credit by Examination</a:t>
            </a:r>
            <a:r>
              <a:rPr lang="en-US" sz="1800" dirty="0"/>
              <a:t>: satisfactory completion of an institutional</a:t>
            </a:r>
            <a:br>
              <a:rPr lang="en-US" sz="1800" dirty="0"/>
            </a:br>
            <a:r>
              <a:rPr lang="en-US" sz="1800" dirty="0"/>
              <a:t>examination, administered by the college</a:t>
            </a:r>
          </a:p>
          <a:p>
            <a:r>
              <a:rPr lang="en-US" sz="1800" dirty="0"/>
              <a:t>Evaluation of </a:t>
            </a:r>
            <a:r>
              <a:rPr lang="en-US" sz="1800" b="1" dirty="0"/>
              <a:t>Military Transcripts </a:t>
            </a:r>
            <a:r>
              <a:rPr lang="en-US" sz="1800" i="1" dirty="0"/>
              <a:t>(in development);</a:t>
            </a:r>
            <a:endParaRPr lang="en-US" sz="1800" dirty="0"/>
          </a:p>
          <a:p>
            <a:r>
              <a:rPr lang="en-US" sz="1800" dirty="0"/>
              <a:t>Evaluation of </a:t>
            </a:r>
            <a:r>
              <a:rPr lang="en-US" sz="1800" b="1" dirty="0"/>
              <a:t>Industry Recognized Credentials</a:t>
            </a:r>
            <a:r>
              <a:rPr lang="en-US" sz="1800" dirty="0"/>
              <a:t>; and/or </a:t>
            </a:r>
          </a:p>
          <a:p>
            <a:r>
              <a:rPr lang="en-US" sz="1800" dirty="0"/>
              <a:t>Evaluation of </a:t>
            </a:r>
            <a:r>
              <a:rPr lang="en-US" sz="1800" b="1" dirty="0"/>
              <a:t>Student-Created Portfolios</a:t>
            </a:r>
            <a:r>
              <a:rPr lang="en-US" sz="1800" dirty="0"/>
              <a:t>.</a:t>
            </a:r>
          </a:p>
          <a:p>
            <a:pPr marL="0" indent="0">
              <a:buNone/>
            </a:pPr>
            <a:endParaRPr lang="en-US" sz="1800" dirty="0"/>
          </a:p>
        </p:txBody>
      </p:sp>
      <p:pic>
        <p:nvPicPr>
          <p:cNvPr id="9"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248" y="5314242"/>
            <a:ext cx="7882586" cy="10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3484C36-6409-37BC-AB8A-2065EB6C47BE}"/>
              </a:ext>
            </a:extLst>
          </p:cNvPr>
          <p:cNvSpPr/>
          <p:nvPr/>
        </p:nvSpPr>
        <p:spPr>
          <a:xfrm>
            <a:off x="2510039" y="5777345"/>
            <a:ext cx="2003772" cy="6031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F850A1-D5F9-61A0-3BE2-8DDC6EB44C5D}"/>
              </a:ext>
            </a:extLst>
          </p:cNvPr>
          <p:cNvPicPr>
            <a:picLocks noChangeAspect="1"/>
          </p:cNvPicPr>
          <p:nvPr/>
        </p:nvPicPr>
        <p:blipFill>
          <a:blip r:embed="rId3"/>
          <a:stretch>
            <a:fillRect/>
          </a:stretch>
        </p:blipFill>
        <p:spPr>
          <a:xfrm>
            <a:off x="786402" y="822964"/>
            <a:ext cx="5067300" cy="3378200"/>
          </a:xfrm>
          <a:prstGeom prst="rect">
            <a:avLst/>
          </a:prstGeom>
        </p:spPr>
      </p:pic>
    </p:spTree>
    <p:extLst>
      <p:ext uri="{BB962C8B-B14F-4D97-AF65-F5344CB8AC3E}">
        <p14:creationId xmlns:p14="http://schemas.microsoft.com/office/powerpoint/2010/main" val="868579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10" y="2247900"/>
            <a:ext cx="10604220" cy="5450569"/>
          </a:xfrm>
          <a:prstGeom prst="rect">
            <a:avLst/>
          </a:prstGeom>
        </p:spPr>
      </p:pic>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a:xfrm>
            <a:off x="6640968" y="2247900"/>
            <a:ext cx="4767262" cy="602887"/>
          </a:xfrm>
          <a:solidFill>
            <a:schemeClr val="accent1">
              <a:lumMod val="10000"/>
              <a:lumOff val="90000"/>
              <a:alpha val="62000"/>
            </a:schemeClr>
          </a:solidFill>
        </p:spPr>
        <p:txBody>
          <a:bodyPr>
            <a:normAutofit/>
          </a:bodyPr>
          <a:lstStyle/>
          <a:p>
            <a:r>
              <a:rPr lang="en-US" sz="2400" dirty="0"/>
              <a:t>Student Journey</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410328" y="3163434"/>
            <a:ext cx="4921022" cy="3619500"/>
          </a:xfrm>
          <a:solidFill>
            <a:schemeClr val="bg1"/>
          </a:solidFill>
        </p:spPr>
        <p:txBody>
          <a:bodyPr>
            <a:normAutofit/>
          </a:bodyPr>
          <a:lstStyle/>
          <a:p>
            <a:pPr marL="0" lvl="0" indent="0">
              <a:lnSpc>
                <a:spcPct val="115000"/>
              </a:lnSpc>
              <a:buNone/>
            </a:pPr>
            <a:r>
              <a:rPr lang="en-US" sz="1800" dirty="0"/>
              <a:t>Things to consider…</a:t>
            </a:r>
          </a:p>
          <a:p>
            <a:pPr marL="457200" lvl="0" indent="-342900">
              <a:lnSpc>
                <a:spcPct val="115000"/>
              </a:lnSpc>
              <a:buSzPts val="1800"/>
              <a:buChar char="●"/>
            </a:pPr>
            <a:r>
              <a:rPr lang="en-US" sz="1800" dirty="0"/>
              <a:t>How will students learn about their CPL opportunities? </a:t>
            </a:r>
          </a:p>
          <a:p>
            <a:pPr marL="457200" lvl="0" indent="-342900">
              <a:lnSpc>
                <a:spcPct val="115000"/>
              </a:lnSpc>
              <a:spcBef>
                <a:spcPts val="0"/>
              </a:spcBef>
              <a:buSzPts val="1800"/>
              <a:buChar char="●"/>
            </a:pPr>
            <a:r>
              <a:rPr lang="en-US" sz="1800" dirty="0"/>
              <a:t>Who can students contact for guidance through the CPL process? </a:t>
            </a:r>
          </a:p>
          <a:p>
            <a:pPr marL="457200" lvl="0" indent="-342900">
              <a:lnSpc>
                <a:spcPct val="115000"/>
              </a:lnSpc>
              <a:spcBef>
                <a:spcPts val="0"/>
              </a:spcBef>
              <a:buSzPts val="1800"/>
              <a:buChar char="●"/>
            </a:pPr>
            <a:r>
              <a:rPr lang="en-US" sz="1800" dirty="0"/>
              <a:t>Do students have a dedicated Resource to discuss the following: </a:t>
            </a:r>
          </a:p>
          <a:p>
            <a:pPr marL="914400" lvl="1" indent="-342900">
              <a:lnSpc>
                <a:spcPct val="115000"/>
              </a:lnSpc>
              <a:spcBef>
                <a:spcPts val="0"/>
              </a:spcBef>
              <a:spcAft>
                <a:spcPts val="0"/>
              </a:spcAft>
              <a:buSzPts val="1800"/>
              <a:buChar char="○"/>
            </a:pPr>
            <a:r>
              <a:rPr lang="en-US" sz="1600" dirty="0"/>
              <a:t>Is CPL the right choice?  </a:t>
            </a:r>
          </a:p>
          <a:p>
            <a:pPr marL="914400" lvl="1" indent="-342900">
              <a:lnSpc>
                <a:spcPct val="115000"/>
              </a:lnSpc>
              <a:spcBef>
                <a:spcPts val="0"/>
              </a:spcBef>
              <a:spcAft>
                <a:spcPts val="0"/>
              </a:spcAft>
              <a:buSzPts val="1800"/>
              <a:buChar char="○"/>
            </a:pPr>
            <a:r>
              <a:rPr lang="en-US" sz="1600" dirty="0"/>
              <a:t>Are there any transfer issues with CPL? </a:t>
            </a:r>
          </a:p>
          <a:p>
            <a:pPr marL="914400" lvl="1" indent="-342900">
              <a:lnSpc>
                <a:spcPct val="115000"/>
              </a:lnSpc>
              <a:spcBef>
                <a:spcPts val="0"/>
              </a:spcBef>
              <a:spcAft>
                <a:spcPts val="0"/>
              </a:spcAft>
              <a:buSzPts val="1800"/>
              <a:buChar char="○"/>
            </a:pPr>
            <a:r>
              <a:rPr lang="en-US" sz="1600" dirty="0"/>
              <a:t>Does the student have their education plan on file? </a:t>
            </a:r>
          </a:p>
          <a:p>
            <a:pPr marL="114300" lvl="0" indent="0">
              <a:lnSpc>
                <a:spcPct val="115000"/>
              </a:lnSpc>
              <a:spcBef>
                <a:spcPts val="0"/>
              </a:spcBef>
              <a:buSzPts val="1800"/>
              <a:buNone/>
            </a:pPr>
            <a:endParaRPr lang="en-US" sz="1600" dirty="0"/>
          </a:p>
        </p:txBody>
      </p:sp>
    </p:spTree>
    <p:extLst>
      <p:ext uri="{BB962C8B-B14F-4D97-AF65-F5344CB8AC3E}">
        <p14:creationId xmlns:p14="http://schemas.microsoft.com/office/powerpoint/2010/main" val="204063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10" y="2247900"/>
            <a:ext cx="10604220" cy="5450569"/>
          </a:xfrm>
          <a:prstGeom prst="rect">
            <a:avLst/>
          </a:prstGeom>
        </p:spPr>
      </p:pic>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a:xfrm>
            <a:off x="6640968" y="2247900"/>
            <a:ext cx="4767262" cy="602887"/>
          </a:xfrm>
          <a:solidFill>
            <a:schemeClr val="accent1">
              <a:lumMod val="10000"/>
              <a:lumOff val="90000"/>
              <a:alpha val="62000"/>
            </a:schemeClr>
          </a:solidFill>
        </p:spPr>
        <p:txBody>
          <a:bodyPr>
            <a:normAutofit/>
          </a:bodyPr>
          <a:lstStyle/>
          <a:p>
            <a:r>
              <a:rPr lang="en-US" sz="2000" dirty="0"/>
              <a:t>Student Journey</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410328" y="3163434"/>
            <a:ext cx="4921022" cy="3619500"/>
          </a:xfrm>
          <a:solidFill>
            <a:schemeClr val="bg1"/>
          </a:solidFill>
        </p:spPr>
        <p:txBody>
          <a:bodyPr>
            <a:normAutofit/>
          </a:bodyPr>
          <a:lstStyle/>
          <a:p>
            <a:pPr marL="457200" lvl="0" indent="-342900">
              <a:lnSpc>
                <a:spcPct val="115000"/>
              </a:lnSpc>
              <a:spcBef>
                <a:spcPts val="0"/>
              </a:spcBef>
              <a:buSzPts val="1800"/>
              <a:buChar char="●"/>
            </a:pPr>
            <a:r>
              <a:rPr lang="en-US" sz="2400" dirty="0"/>
              <a:t>Is the CPL Petition process easy and accessible for students? </a:t>
            </a:r>
          </a:p>
          <a:p>
            <a:pPr marL="457200" lvl="0" indent="-342900">
              <a:lnSpc>
                <a:spcPct val="115000"/>
              </a:lnSpc>
              <a:spcBef>
                <a:spcPts val="0"/>
              </a:spcBef>
              <a:buSzPts val="1800"/>
              <a:buChar char="●"/>
            </a:pPr>
            <a:r>
              <a:rPr lang="en-US" sz="2400" dirty="0"/>
              <a:t>What support is available to students to help them succeed?</a:t>
            </a:r>
          </a:p>
          <a:p>
            <a:pPr marL="914400" lvl="1" indent="-342900">
              <a:lnSpc>
                <a:spcPct val="115000"/>
              </a:lnSpc>
              <a:spcBef>
                <a:spcPts val="0"/>
              </a:spcBef>
              <a:spcAft>
                <a:spcPts val="0"/>
              </a:spcAft>
              <a:buSzPts val="1800"/>
              <a:buChar char="○"/>
            </a:pPr>
            <a:r>
              <a:rPr lang="en-US" sz="2000" dirty="0"/>
              <a:t>Portfolio review requirements</a:t>
            </a:r>
          </a:p>
          <a:p>
            <a:pPr marL="914400" lvl="1" indent="-342900">
              <a:lnSpc>
                <a:spcPct val="115000"/>
              </a:lnSpc>
              <a:spcBef>
                <a:spcPts val="0"/>
              </a:spcBef>
              <a:spcAft>
                <a:spcPts val="0"/>
              </a:spcAft>
              <a:buSzPts val="1800"/>
              <a:buChar char="○"/>
            </a:pPr>
            <a:r>
              <a:rPr lang="en-US" sz="2000" dirty="0"/>
              <a:t>Exam preparation</a:t>
            </a:r>
          </a:p>
          <a:p>
            <a:pPr marL="914400" lvl="1" indent="-342900">
              <a:lnSpc>
                <a:spcPct val="115000"/>
              </a:lnSpc>
              <a:spcBef>
                <a:spcPts val="0"/>
              </a:spcBef>
              <a:spcAft>
                <a:spcPts val="0"/>
              </a:spcAft>
              <a:buSzPts val="1800"/>
              <a:buChar char="○"/>
            </a:pPr>
            <a:r>
              <a:rPr lang="en-US" sz="2000" dirty="0"/>
              <a:t>Military Transcript submission process</a:t>
            </a:r>
          </a:p>
          <a:p>
            <a:pPr marL="914400" lvl="1" indent="-342900">
              <a:lnSpc>
                <a:spcPct val="115000"/>
              </a:lnSpc>
              <a:spcBef>
                <a:spcPts val="0"/>
              </a:spcBef>
              <a:spcAft>
                <a:spcPts val="0"/>
              </a:spcAft>
              <a:buSzPts val="1800"/>
              <a:buChar char="○"/>
            </a:pPr>
            <a:r>
              <a:rPr lang="en-US" sz="2000" dirty="0"/>
              <a:t>Industry Certificate review and submission process </a:t>
            </a:r>
          </a:p>
        </p:txBody>
      </p:sp>
    </p:spTree>
    <p:extLst>
      <p:ext uri="{BB962C8B-B14F-4D97-AF65-F5344CB8AC3E}">
        <p14:creationId xmlns:p14="http://schemas.microsoft.com/office/powerpoint/2010/main" val="308188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a:t>
            </a:r>
            <a:br>
              <a:rPr lang="en-US" dirty="0"/>
            </a:br>
            <a:r>
              <a:rPr lang="en-US" dirty="0"/>
              <a:t>PRIOR LEARNING PROCESS</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normAutofit/>
          </a:bodyPr>
          <a:lstStyle/>
          <a:p>
            <a:r>
              <a:rPr lang="en-US" sz="1800" dirty="0"/>
              <a:t>JIRA</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790780" y="2552008"/>
            <a:ext cx="4767262" cy="3566498"/>
          </a:xfrm>
        </p:spPr>
        <p:txBody>
          <a:bodyPr>
            <a:normAutofit/>
          </a:bodyPr>
          <a:lstStyle/>
          <a:p>
            <a:r>
              <a:rPr lang="en-US" sz="2000" dirty="0"/>
              <a:t>Student completes CPL form</a:t>
            </a:r>
          </a:p>
          <a:p>
            <a:r>
              <a:rPr lang="en-US" sz="2000" dirty="0"/>
              <a:t>College Evaluations Office Reviews</a:t>
            </a:r>
          </a:p>
          <a:p>
            <a:r>
              <a:rPr lang="en-US" sz="2000" dirty="0"/>
              <a:t>District Evaluations Verifies Eligibility</a:t>
            </a:r>
          </a:p>
          <a:p>
            <a:r>
              <a:rPr lang="en-US" sz="2000" dirty="0"/>
              <a:t>Educational Services Enrolls Student in CPL</a:t>
            </a:r>
          </a:p>
        </p:txBody>
      </p:sp>
      <p:pic>
        <p:nvPicPr>
          <p:cNvPr id="3" name="Picture 2"/>
          <p:cNvPicPr>
            <a:picLocks noChangeAspect="1"/>
          </p:cNvPicPr>
          <p:nvPr/>
        </p:nvPicPr>
        <p:blipFill>
          <a:blip r:embed="rId2"/>
          <a:stretch>
            <a:fillRect/>
          </a:stretch>
        </p:blipFill>
        <p:spPr>
          <a:xfrm>
            <a:off x="1011739" y="1798099"/>
            <a:ext cx="5510980" cy="4234453"/>
          </a:xfrm>
          <a:prstGeom prst="rect">
            <a:avLst/>
          </a:prstGeom>
        </p:spPr>
      </p:pic>
    </p:spTree>
    <p:extLst>
      <p:ext uri="{BB962C8B-B14F-4D97-AF65-F5344CB8AC3E}">
        <p14:creationId xmlns:p14="http://schemas.microsoft.com/office/powerpoint/2010/main" val="133994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a:t>
            </a:r>
            <a:br>
              <a:rPr lang="en-US" dirty="0"/>
            </a:br>
            <a:r>
              <a:rPr lang="en-US" dirty="0"/>
              <a:t>PRIOR LEARNING PROCESS</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lstStyle/>
          <a:p>
            <a:r>
              <a:rPr lang="en-US" dirty="0"/>
              <a:t>JIRA</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790780" y="2552008"/>
            <a:ext cx="4767262" cy="3566498"/>
          </a:xfrm>
        </p:spPr>
        <p:txBody>
          <a:bodyPr>
            <a:normAutofit/>
          </a:bodyPr>
          <a:lstStyle/>
          <a:p>
            <a:r>
              <a:rPr lang="en-US" sz="2000" dirty="0"/>
              <a:t>Instructor Administers Exam or Approves Documentation</a:t>
            </a:r>
          </a:p>
          <a:p>
            <a:r>
              <a:rPr lang="en-US" sz="2000" dirty="0"/>
              <a:t>Instructor Assigns Grade</a:t>
            </a:r>
          </a:p>
          <a:p>
            <a:r>
              <a:rPr lang="en-US" sz="2000" dirty="0"/>
              <a:t>Student Accepts or Declines Credit</a:t>
            </a:r>
          </a:p>
          <a:p>
            <a:r>
              <a:rPr lang="en-US" sz="2000" dirty="0"/>
              <a:t>District Evaluators Review </a:t>
            </a:r>
          </a:p>
          <a:p>
            <a:r>
              <a:rPr lang="en-US" sz="2000" dirty="0"/>
              <a:t>CPL </a:t>
            </a:r>
            <a:r>
              <a:rPr lang="en-US" sz="2000" dirty="0" err="1"/>
              <a:t>Transcripted</a:t>
            </a:r>
            <a:r>
              <a:rPr lang="en-US" sz="2000" dirty="0"/>
              <a:t> by Educational Services</a:t>
            </a:r>
          </a:p>
        </p:txBody>
      </p:sp>
      <p:pic>
        <p:nvPicPr>
          <p:cNvPr id="3" name="Picture 2"/>
          <p:cNvPicPr>
            <a:picLocks noChangeAspect="1"/>
          </p:cNvPicPr>
          <p:nvPr/>
        </p:nvPicPr>
        <p:blipFill>
          <a:blip r:embed="rId2"/>
          <a:stretch>
            <a:fillRect/>
          </a:stretch>
        </p:blipFill>
        <p:spPr>
          <a:xfrm>
            <a:off x="1011739" y="1798099"/>
            <a:ext cx="5510980" cy="4234453"/>
          </a:xfrm>
          <a:prstGeom prst="rect">
            <a:avLst/>
          </a:prstGeom>
        </p:spPr>
      </p:pic>
    </p:spTree>
    <p:extLst>
      <p:ext uri="{BB962C8B-B14F-4D97-AF65-F5344CB8AC3E}">
        <p14:creationId xmlns:p14="http://schemas.microsoft.com/office/powerpoint/2010/main" val="2103783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a:xfrm>
            <a:off x="6790780" y="2212497"/>
            <a:ext cx="4767262" cy="602887"/>
          </a:xfrm>
          <a:noFill/>
        </p:spPr>
        <p:txBody>
          <a:bodyPr>
            <a:normAutofit/>
          </a:bodyPr>
          <a:lstStyle/>
          <a:p>
            <a:r>
              <a:rPr lang="en-US" sz="2800" dirty="0"/>
              <a:t>Resources</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487208" y="2815384"/>
            <a:ext cx="4921022" cy="3619500"/>
          </a:xfrm>
          <a:noFill/>
        </p:spPr>
        <p:txBody>
          <a:bodyPr>
            <a:normAutofit/>
          </a:bodyPr>
          <a:lstStyle/>
          <a:p>
            <a:r>
              <a:rPr lang="en-US" sz="2000" dirty="0">
                <a:hlinkClick r:id="rId2" tooltip="BP 5235"/>
              </a:rPr>
              <a:t>BP 5235 Credit for Prior Learning</a:t>
            </a:r>
            <a:endParaRPr lang="en-US" sz="2000" dirty="0"/>
          </a:p>
          <a:p>
            <a:r>
              <a:rPr lang="en-US" sz="2000" dirty="0">
                <a:hlinkClick r:id="rId3" tooltip="AP 5235"/>
              </a:rPr>
              <a:t>AP 5235 Credit for Prior Learning</a:t>
            </a:r>
            <a:endParaRPr lang="en-US" sz="2000" dirty="0"/>
          </a:p>
          <a:p>
            <a:r>
              <a:rPr lang="en-US" sz="2000" dirty="0">
                <a:hlinkClick r:id="rId4"/>
              </a:rPr>
              <a:t>City College Catalog</a:t>
            </a:r>
            <a:endParaRPr lang="en-US" sz="2000" dirty="0"/>
          </a:p>
          <a:p>
            <a:r>
              <a:rPr lang="en-US" sz="2000" dirty="0">
                <a:hlinkClick r:id="rId5" tooltip="Mesa Catalog CPL"/>
              </a:rPr>
              <a:t>Mesa College Catalog</a:t>
            </a:r>
            <a:endParaRPr lang="en-US" sz="2000" dirty="0"/>
          </a:p>
          <a:p>
            <a:r>
              <a:rPr lang="en-US" sz="2000" dirty="0">
                <a:hlinkClick r:id="rId6" tooltip="Miramar College CPL"/>
              </a:rPr>
              <a:t>Miramar College Catalog</a:t>
            </a:r>
            <a:endParaRPr lang="en-US" sz="2000" dirty="0"/>
          </a:p>
          <a:p>
            <a:r>
              <a:rPr lang="en-US" sz="2000" dirty="0"/>
              <a:t>CPL Course List </a:t>
            </a:r>
          </a:p>
        </p:txBody>
      </p:sp>
      <p:pic>
        <p:nvPicPr>
          <p:cNvPr id="3074" name="Picture 2" descr="RESOURCES - Rocky Mountain Association of Finance Professionals"/>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85215" y="1516005"/>
            <a:ext cx="48482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98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CREDIT FOR PRIOR LEARNING</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a:xfrm>
            <a:off x="6790780" y="2212497"/>
            <a:ext cx="4767262" cy="602887"/>
          </a:xfrm>
          <a:noFill/>
        </p:spPr>
        <p:txBody>
          <a:bodyPr/>
          <a:lstStyle/>
          <a:p>
            <a:r>
              <a:rPr lang="en-US" dirty="0"/>
              <a:t>Resources</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487208" y="2815384"/>
            <a:ext cx="4921022" cy="3619500"/>
          </a:xfrm>
          <a:noFill/>
        </p:spPr>
        <p:txBody>
          <a:bodyPr>
            <a:normAutofit/>
          </a:bodyPr>
          <a:lstStyle/>
          <a:p>
            <a:pPr marL="0" indent="0">
              <a:buNone/>
            </a:pPr>
            <a:r>
              <a:rPr lang="en-US" sz="1800" b="1" dirty="0"/>
              <a:t>Additional Outside resources</a:t>
            </a:r>
          </a:p>
          <a:p>
            <a:r>
              <a:rPr lang="en-US" sz="1800" dirty="0">
                <a:hlinkClick r:id="rId2" tooltip="Palomar College CPL"/>
              </a:rPr>
              <a:t>Credit for Prior Learning pilot at Palomar College</a:t>
            </a:r>
            <a:endParaRPr lang="en-US" sz="1800" dirty="0"/>
          </a:p>
          <a:p>
            <a:r>
              <a:rPr lang="en-US" sz="1800" dirty="0">
                <a:hlinkClick r:id="rId3" tooltip="Free CPL Resource Kit"/>
              </a:rPr>
              <a:t>CAEL CPL Free Resource Kit </a:t>
            </a:r>
            <a:endParaRPr lang="en-US" sz="1800" dirty="0"/>
          </a:p>
          <a:p>
            <a:r>
              <a:rPr lang="en-US" sz="1800" dirty="0">
                <a:hlinkClick r:id="rId4" tooltip="Success Center for California Community Colleges Credit for Prior Learning Initiative"/>
              </a:rPr>
              <a:t>Success Center for California Community Colleges Credit for Prior Learning Initiative</a:t>
            </a:r>
            <a:endParaRPr lang="en-US" sz="1800" dirty="0"/>
          </a:p>
          <a:p>
            <a:r>
              <a:rPr lang="en-US" sz="1800" dirty="0">
                <a:hlinkClick r:id="rId5"/>
              </a:rPr>
              <a:t>CPL Toolkit</a:t>
            </a:r>
            <a:endParaRPr lang="en-US" sz="1800" dirty="0"/>
          </a:p>
        </p:txBody>
      </p:sp>
      <p:pic>
        <p:nvPicPr>
          <p:cNvPr id="3074" name="Picture 2" descr="RESOURCES - Rocky Mountain Association of Finance Professionals"/>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85215" y="1516005"/>
            <a:ext cx="48482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0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Woman hiking">
            <a:extLst>
              <a:ext uri="{FF2B5EF4-FFF2-40B4-BE49-F238E27FC236}">
                <a16:creationId xmlns:a16="http://schemas.microsoft.com/office/drawing/2014/main" id="{73DAE110-F0EA-3148-A07C-325BF5660E26}"/>
              </a:ext>
            </a:extLst>
          </p:cNvPr>
          <p:cNvPicPr>
            <a:picLocks noGrp="1" noChangeAspect="1"/>
          </p:cNvPicPr>
          <p:nvPr>
            <p:ph type="pic" sz="quarter" idx="10"/>
          </p:nvPr>
        </p:nvPicPr>
        <p:blipFill>
          <a:blip r:embed="rId3"/>
          <a:srcRect t="7875" b="7875"/>
          <a:stretch>
            <a:fillRect/>
          </a:stretch>
        </p:blipFill>
        <p:spPr/>
      </p:pic>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p:txBody>
          <a:bodyPr/>
          <a:lstStyle/>
          <a:p>
            <a:r>
              <a:rPr lang="en-US" dirty="0">
                <a:solidFill>
                  <a:prstClr val="black"/>
                </a:solidFill>
              </a:rPr>
              <a:t>BREAK</a:t>
            </a:r>
            <a:br>
              <a:rPr lang="en-US" sz="8000" spc="-300" dirty="0">
                <a:solidFill>
                  <a:schemeClr val="tx2"/>
                </a:solidFill>
              </a:rPr>
            </a:br>
            <a:endParaRPr lang="en-US" dirty="0"/>
          </a:p>
        </p:txBody>
      </p:sp>
    </p:spTree>
    <p:extLst>
      <p:ext uri="{BB962C8B-B14F-4D97-AF65-F5344CB8AC3E}">
        <p14:creationId xmlns:p14="http://schemas.microsoft.com/office/powerpoint/2010/main" val="129660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EVALUATOR BUSINESS PROCESS GUIDE</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lstStyle/>
          <a:p>
            <a:r>
              <a:rPr lang="en-US" dirty="0"/>
              <a:t>Highlights of Changes</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p:txBody>
          <a:bodyPr>
            <a:normAutofit/>
          </a:bodyPr>
          <a:lstStyle/>
          <a:p>
            <a:pPr marL="0" lvl="0" indent="0">
              <a:buNone/>
            </a:pPr>
            <a:r>
              <a:rPr lang="en-US" sz="2000" dirty="0"/>
              <a:t>Updated Evaluator Alphabet </a:t>
            </a:r>
          </a:p>
          <a:p>
            <a:pPr marL="0" lvl="0" indent="0">
              <a:buNone/>
            </a:pPr>
            <a:r>
              <a:rPr lang="en-US" sz="2000" dirty="0"/>
              <a:t>Restructured by Topics</a:t>
            </a:r>
          </a:p>
          <a:p>
            <a:pPr marL="0" lvl="0" indent="0">
              <a:buNone/>
            </a:pPr>
            <a:r>
              <a:rPr lang="en-US" sz="2000" dirty="0"/>
              <a:t>Streamlined to align with online JIRA Processes</a:t>
            </a:r>
          </a:p>
          <a:p>
            <a:pPr marL="0" lvl="0" indent="0">
              <a:buNone/>
            </a:pPr>
            <a:r>
              <a:rPr lang="en-US" sz="2000" dirty="0"/>
              <a:t>PDF</a:t>
            </a:r>
          </a:p>
          <a:p>
            <a:pPr marL="0" lvl="0" indent="0">
              <a:buNone/>
            </a:pPr>
            <a:r>
              <a:rPr lang="en-US" sz="2000" dirty="0"/>
              <a:t>Online coming soon! </a:t>
            </a:r>
          </a:p>
          <a:p>
            <a:endParaRPr lang="en-US" sz="2000" dirty="0"/>
          </a:p>
        </p:txBody>
      </p:sp>
      <p:pic>
        <p:nvPicPr>
          <p:cNvPr id="4098" name="Picture 2">
            <a:extLst>
              <a:ext uri="{FF2B5EF4-FFF2-40B4-BE49-F238E27FC236}">
                <a16:creationId xmlns:a16="http://schemas.microsoft.com/office/drawing/2014/main" id="{B6F9A39A-EF83-28F9-4AA1-A50C950F5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47679"/>
            <a:ext cx="4928768" cy="246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79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p:txBody>
          <a:bodyPr>
            <a:noAutofit/>
          </a:bodyPr>
          <a:lstStyle/>
          <a:p>
            <a:r>
              <a:rPr lang="en-US" sz="6600" spc="-300" dirty="0">
                <a:solidFill>
                  <a:prstClr val="black"/>
                </a:solidFill>
              </a:rPr>
              <a:t>Welcome and Introductions</a:t>
            </a:r>
            <a:br>
              <a:rPr lang="en-US" sz="6600" spc="-300" dirty="0">
                <a:solidFill>
                  <a:schemeClr val="tx2"/>
                </a:solidFill>
              </a:rPr>
            </a:br>
            <a:endParaRPr lang="en-US" sz="4000" dirty="0"/>
          </a:p>
        </p:txBody>
      </p:sp>
      <p:sp>
        <p:nvSpPr>
          <p:cNvPr id="15" name="Text Placeholder 14">
            <a:extLst>
              <a:ext uri="{FF2B5EF4-FFF2-40B4-BE49-F238E27FC236}">
                <a16:creationId xmlns:a16="http://schemas.microsoft.com/office/drawing/2014/main" id="{BD5253D3-376F-F247-863E-0A946AC774A9}"/>
              </a:ext>
            </a:extLst>
          </p:cNvPr>
          <p:cNvSpPr>
            <a:spLocks noGrp="1"/>
          </p:cNvSpPr>
          <p:nvPr>
            <p:ph type="body" idx="1"/>
          </p:nvPr>
        </p:nvSpPr>
        <p:spPr>
          <a:xfrm>
            <a:off x="1148373" y="5860474"/>
            <a:ext cx="5445858" cy="859304"/>
          </a:xfrm>
        </p:spPr>
        <p:txBody>
          <a:bodyPr>
            <a:normAutofit/>
          </a:bodyPr>
          <a:lstStyle/>
          <a:p>
            <a:r>
              <a:rPr lang="en-US" sz="2400" dirty="0"/>
              <a:t>Fall 2022 Districtwide Counselor Conference</a:t>
            </a:r>
          </a:p>
        </p:txBody>
      </p:sp>
      <p:pic>
        <p:nvPicPr>
          <p:cNvPr id="10" name="Picture Placeholder 9" descr="A large group of people gathered outside&#10;&#10;Description automatically generated with low confidence">
            <a:extLst>
              <a:ext uri="{FF2B5EF4-FFF2-40B4-BE49-F238E27FC236}">
                <a16:creationId xmlns:a16="http://schemas.microsoft.com/office/drawing/2014/main" id="{EF3D1FAF-6079-CA08-884F-43341F69A77E}"/>
              </a:ext>
            </a:extLst>
          </p:cNvPr>
          <p:cNvPicPr>
            <a:picLocks noGrp="1" noChangeAspect="1"/>
          </p:cNvPicPr>
          <p:nvPr>
            <p:ph type="pic" sz="quarter" idx="10"/>
          </p:nvPr>
        </p:nvPicPr>
        <p:blipFill>
          <a:blip r:embed="rId3"/>
          <a:srcRect t="7802" b="7802"/>
          <a:stretch>
            <a:fillRect/>
          </a:stretch>
        </p:blipFill>
        <p:spPr/>
      </p:pic>
    </p:spTree>
    <p:extLst>
      <p:ext uri="{BB962C8B-B14F-4D97-AF65-F5344CB8AC3E}">
        <p14:creationId xmlns:p14="http://schemas.microsoft.com/office/powerpoint/2010/main" val="2415002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EVALUATOR BUSINESS PROCESS GUIDE</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lstStyle/>
          <a:p>
            <a:r>
              <a:rPr lang="en-US" dirty="0"/>
              <a:t>Evaluator Alphabet</a:t>
            </a:r>
          </a:p>
        </p:txBody>
      </p:sp>
      <p:pic>
        <p:nvPicPr>
          <p:cNvPr id="4" name="Picture 3">
            <a:extLst>
              <a:ext uri="{FF2B5EF4-FFF2-40B4-BE49-F238E27FC236}">
                <a16:creationId xmlns:a16="http://schemas.microsoft.com/office/drawing/2014/main" id="{4277A3F6-5839-29CF-C3B0-AEEC21011359}"/>
              </a:ext>
            </a:extLst>
          </p:cNvPr>
          <p:cNvPicPr>
            <a:picLocks noChangeAspect="1"/>
          </p:cNvPicPr>
          <p:nvPr/>
        </p:nvPicPr>
        <p:blipFill>
          <a:blip r:embed="rId2"/>
          <a:stretch>
            <a:fillRect/>
          </a:stretch>
        </p:blipFill>
        <p:spPr>
          <a:xfrm>
            <a:off x="2551341" y="2667027"/>
            <a:ext cx="7772400" cy="4129328"/>
          </a:xfrm>
          <a:prstGeom prst="rect">
            <a:avLst/>
          </a:prstGeom>
        </p:spPr>
      </p:pic>
      <p:pic>
        <p:nvPicPr>
          <p:cNvPr id="1028" name="Picture 4" descr="New / Revised Town Comprehensive Plan Approved by Plan Commission and  Adopted by Town Council – Monrovia">
            <a:extLst>
              <a:ext uri="{FF2B5EF4-FFF2-40B4-BE49-F238E27FC236}">
                <a16:creationId xmlns:a16="http://schemas.microsoft.com/office/drawing/2014/main" id="{1D4AB24E-D301-B3AA-9042-C829EA4E7CA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8781" y="594139"/>
            <a:ext cx="3307079" cy="16535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14A11F-4BC3-961F-DC04-BA48136618F0}"/>
              </a:ext>
            </a:extLst>
          </p:cNvPr>
          <p:cNvSpPr txBox="1"/>
          <p:nvPr/>
        </p:nvSpPr>
        <p:spPr>
          <a:xfrm>
            <a:off x="3779520" y="1236243"/>
            <a:ext cx="1828800" cy="461665"/>
          </a:xfrm>
          <a:prstGeom prst="rect">
            <a:avLst/>
          </a:prstGeom>
          <a:noFill/>
        </p:spPr>
        <p:txBody>
          <a:bodyPr wrap="square" rtlCol="0">
            <a:spAutoFit/>
          </a:bodyPr>
          <a:lstStyle/>
          <a:p>
            <a:r>
              <a:rPr lang="en-US" sz="2400" b="1" dirty="0"/>
              <a:t>9</a:t>
            </a:r>
            <a:r>
              <a:rPr lang="en-US" sz="2400" b="1" baseline="30000" dirty="0"/>
              <a:t>th</a:t>
            </a:r>
            <a:r>
              <a:rPr lang="en-US" sz="2400" b="1" dirty="0"/>
              <a:t> Evaluator</a:t>
            </a:r>
          </a:p>
        </p:txBody>
      </p:sp>
    </p:spTree>
    <p:extLst>
      <p:ext uri="{BB962C8B-B14F-4D97-AF65-F5344CB8AC3E}">
        <p14:creationId xmlns:p14="http://schemas.microsoft.com/office/powerpoint/2010/main" val="484760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a:bodyPr>
          <a:lstStyle/>
          <a:p>
            <a:r>
              <a:rPr lang="en-US" dirty="0"/>
              <a:t>Evaluator Business Process Manual</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lstStyle/>
          <a:p>
            <a:r>
              <a:rPr lang="en-US" dirty="0"/>
              <a:t>Organization</a:t>
            </a:r>
          </a:p>
        </p:txBody>
      </p:sp>
      <p:sp>
        <p:nvSpPr>
          <p:cNvPr id="5" name="Text Placeholder 4">
            <a:extLst>
              <a:ext uri="{FF2B5EF4-FFF2-40B4-BE49-F238E27FC236}">
                <a16:creationId xmlns:a16="http://schemas.microsoft.com/office/drawing/2014/main" id="{AB1750A6-6C88-AE6B-B7D3-6D32F312DCA7}"/>
              </a:ext>
            </a:extLst>
          </p:cNvPr>
          <p:cNvSpPr>
            <a:spLocks noGrp="1"/>
          </p:cNvSpPr>
          <p:nvPr>
            <p:ph type="body" sz="quarter" idx="11"/>
          </p:nvPr>
        </p:nvSpPr>
        <p:spPr/>
        <p:txBody>
          <a:bodyPr/>
          <a:lstStyle/>
          <a:p>
            <a:r>
              <a:rPr lang="en-US" dirty="0"/>
              <a:t>Evaluator Information</a:t>
            </a:r>
          </a:p>
          <a:p>
            <a:r>
              <a:rPr lang="en-US" dirty="0"/>
              <a:t>Enrollment</a:t>
            </a:r>
          </a:p>
          <a:p>
            <a:r>
              <a:rPr lang="en-US" dirty="0"/>
              <a:t>Transcripts Evaluation and Academic Records</a:t>
            </a:r>
          </a:p>
          <a:p>
            <a:r>
              <a:rPr lang="en-US" dirty="0"/>
              <a:t>Credit for Prior Learning</a:t>
            </a:r>
          </a:p>
          <a:p>
            <a:r>
              <a:rPr lang="en-US" dirty="0"/>
              <a:t>Awards and Certifications</a:t>
            </a:r>
          </a:p>
          <a:p>
            <a:r>
              <a:rPr lang="en-US" dirty="0"/>
              <a:t>Deadlines for Evaluations Processes</a:t>
            </a:r>
          </a:p>
          <a:p>
            <a:endParaRPr lang="en-US" dirty="0"/>
          </a:p>
        </p:txBody>
      </p:sp>
      <p:pic>
        <p:nvPicPr>
          <p:cNvPr id="18" name="Picture 17">
            <a:extLst>
              <a:ext uri="{FF2B5EF4-FFF2-40B4-BE49-F238E27FC236}">
                <a16:creationId xmlns:a16="http://schemas.microsoft.com/office/drawing/2014/main" id="{6D003131-C566-1FD3-3249-C5D30B3420DE}"/>
              </a:ext>
            </a:extLst>
          </p:cNvPr>
          <p:cNvPicPr>
            <a:picLocks noChangeAspect="1"/>
          </p:cNvPicPr>
          <p:nvPr/>
        </p:nvPicPr>
        <p:blipFill>
          <a:blip r:embed="rId2"/>
          <a:stretch>
            <a:fillRect/>
          </a:stretch>
        </p:blipFill>
        <p:spPr>
          <a:xfrm>
            <a:off x="802654" y="557176"/>
            <a:ext cx="5293346" cy="5743648"/>
          </a:xfrm>
          <a:prstGeom prst="rect">
            <a:avLst/>
          </a:prstGeom>
        </p:spPr>
      </p:pic>
    </p:spTree>
    <p:extLst>
      <p:ext uri="{BB962C8B-B14F-4D97-AF65-F5344CB8AC3E}">
        <p14:creationId xmlns:p14="http://schemas.microsoft.com/office/powerpoint/2010/main" val="3977877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AE0A8A-2B01-FC43-AA90-88BA2A4E3F7F}"/>
              </a:ext>
            </a:extLst>
          </p:cNvPr>
          <p:cNvSpPr>
            <a:spLocks noGrp="1"/>
          </p:cNvSpPr>
          <p:nvPr>
            <p:ph type="title"/>
          </p:nvPr>
        </p:nvSpPr>
        <p:spPr>
          <a:xfrm>
            <a:off x="838200" y="-58205"/>
            <a:ext cx="10896924" cy="1359726"/>
          </a:xfrm>
        </p:spPr>
        <p:txBody>
          <a:bodyPr/>
          <a:lstStyle/>
          <a:p>
            <a:r>
              <a:rPr lang="en-US" dirty="0">
                <a:ea typeface="Roboto Black" panose="02000000000000000000" pitchFamily="2" charset="0"/>
              </a:rPr>
              <a:t>JIRA UPDATES</a:t>
            </a:r>
            <a:endParaRPr lang="en-US" dirty="0"/>
          </a:p>
        </p:txBody>
      </p:sp>
      <p:sp>
        <p:nvSpPr>
          <p:cNvPr id="5" name="Content Placeholder 4">
            <a:extLst>
              <a:ext uri="{FF2B5EF4-FFF2-40B4-BE49-F238E27FC236}">
                <a16:creationId xmlns:a16="http://schemas.microsoft.com/office/drawing/2014/main" id="{04CE1BFF-007A-B323-4670-C902FED7272E}"/>
              </a:ext>
            </a:extLst>
          </p:cNvPr>
          <p:cNvSpPr>
            <a:spLocks noGrp="1"/>
          </p:cNvSpPr>
          <p:nvPr>
            <p:ph sz="quarter" idx="10"/>
          </p:nvPr>
        </p:nvSpPr>
        <p:spPr/>
        <p:txBody>
          <a:bodyPr/>
          <a:lstStyle/>
          <a:p>
            <a:r>
              <a:rPr lang="en-US" dirty="0"/>
              <a:t>Most JIRA forms are now 100% online</a:t>
            </a:r>
          </a:p>
          <a:p>
            <a:r>
              <a:rPr lang="en-US" dirty="0"/>
              <a:t>Working to streamline student petition forms:</a:t>
            </a:r>
          </a:p>
          <a:p>
            <a:pPr lvl="1"/>
            <a:r>
              <a:rPr lang="en-US" dirty="0"/>
              <a:t>Petition for Excused Withdrawal</a:t>
            </a:r>
          </a:p>
          <a:p>
            <a:pPr lvl="1"/>
            <a:r>
              <a:rPr lang="en-US" dirty="0"/>
              <a:t>Student Petition</a:t>
            </a:r>
          </a:p>
          <a:p>
            <a:pPr lvl="2"/>
            <a:r>
              <a:rPr lang="en-US" dirty="0"/>
              <a:t>Late drops with refund</a:t>
            </a:r>
          </a:p>
          <a:p>
            <a:pPr lvl="2"/>
            <a:r>
              <a:rPr lang="en-US" dirty="0"/>
              <a:t>Code out </a:t>
            </a:r>
            <a:r>
              <a:rPr lang="en-US" dirty="0" err="1"/>
              <a:t>Ws</a:t>
            </a:r>
            <a:r>
              <a:rPr lang="en-US" dirty="0"/>
              <a:t> (10+ years)</a:t>
            </a:r>
          </a:p>
          <a:p>
            <a:pPr lvl="2"/>
            <a:r>
              <a:rPr lang="en-US" dirty="0"/>
              <a:t>Merge Exception to course repetition</a:t>
            </a:r>
          </a:p>
          <a:p>
            <a:pPr lvl="2"/>
            <a:r>
              <a:rPr lang="en-US" dirty="0"/>
              <a:t>Late add/drop</a:t>
            </a:r>
          </a:p>
          <a:p>
            <a:pPr lvl="1"/>
            <a:r>
              <a:rPr lang="en-US" dirty="0"/>
              <a:t>Grade Challenge</a:t>
            </a:r>
          </a:p>
          <a:p>
            <a:pPr lvl="1"/>
            <a:r>
              <a:rPr lang="en-US" dirty="0"/>
              <a:t>Readmission to Allied Health Program</a:t>
            </a:r>
          </a:p>
          <a:p>
            <a:pPr lvl="1"/>
            <a:r>
              <a:rPr lang="en-US" dirty="0"/>
              <a:t>Petition for Loss of Enrollment Priority and/or CCPG</a:t>
            </a:r>
          </a:p>
          <a:p>
            <a:r>
              <a:rPr lang="en-US" dirty="0"/>
              <a:t>250,000+ tickets submitted</a:t>
            </a:r>
          </a:p>
          <a:p>
            <a:r>
              <a:rPr lang="en-US" dirty="0"/>
              <a:t>Adoption by IT help desk, HR</a:t>
            </a:r>
            <a:r>
              <a:rPr lang="en-US"/>
              <a:t>, Research, OLP, ????</a:t>
            </a:r>
          </a:p>
        </p:txBody>
      </p:sp>
    </p:spTree>
    <p:extLst>
      <p:ext uri="{BB962C8B-B14F-4D97-AF65-F5344CB8AC3E}">
        <p14:creationId xmlns:p14="http://schemas.microsoft.com/office/powerpoint/2010/main" val="1183416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8483C-D7E5-4BC4-A063-CD9EA2DDE84E}"/>
              </a:ext>
            </a:extLst>
          </p:cNvPr>
          <p:cNvSpPr>
            <a:spLocks noGrp="1"/>
          </p:cNvSpPr>
          <p:nvPr>
            <p:ph type="title"/>
          </p:nvPr>
        </p:nvSpPr>
        <p:spPr/>
        <p:txBody>
          <a:bodyPr>
            <a:normAutofit/>
          </a:bodyPr>
          <a:lstStyle/>
          <a:p>
            <a:r>
              <a:rPr lang="en-US" dirty="0"/>
              <a:t>LUNCH   TIME</a:t>
            </a:r>
          </a:p>
        </p:txBody>
      </p:sp>
      <p:sp>
        <p:nvSpPr>
          <p:cNvPr id="3" name="Picture Placeholder 2">
            <a:extLst>
              <a:ext uri="{FF2B5EF4-FFF2-40B4-BE49-F238E27FC236}">
                <a16:creationId xmlns:a16="http://schemas.microsoft.com/office/drawing/2014/main" id="{9099EFD4-6153-7EC4-39C4-FD2368F17099}"/>
              </a:ext>
            </a:extLst>
          </p:cNvPr>
          <p:cNvSpPr>
            <a:spLocks noGrp="1"/>
          </p:cNvSpPr>
          <p:nvPr>
            <p:ph type="pic" sz="quarter" idx="12"/>
          </p:nvPr>
        </p:nvSpPr>
        <p:spPr/>
      </p:sp>
      <p:pic>
        <p:nvPicPr>
          <p:cNvPr id="6146" name="Picture 2" descr="xkcd: Lunch">
            <a:extLst>
              <a:ext uri="{FF2B5EF4-FFF2-40B4-BE49-F238E27FC236}">
                <a16:creationId xmlns:a16="http://schemas.microsoft.com/office/drawing/2014/main" id="{4744A1AE-1472-D34F-17A1-455DA4D63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690" y="653229"/>
            <a:ext cx="4191414" cy="5551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E657CB6-C342-27B7-8F92-ED133479ED20}"/>
              </a:ext>
            </a:extLst>
          </p:cNvPr>
          <p:cNvSpPr>
            <a:spLocks noGrp="1"/>
          </p:cNvSpPr>
          <p:nvPr>
            <p:ph type="body" sz="quarter" idx="11"/>
          </p:nvPr>
        </p:nvSpPr>
        <p:spPr/>
        <p:txBody>
          <a:bodyPr>
            <a:normAutofit/>
          </a:bodyPr>
          <a:lstStyle/>
          <a:p>
            <a:r>
              <a:rPr lang="en-US" sz="2800" dirty="0"/>
              <a:t>11:30 to 12:00</a:t>
            </a:r>
          </a:p>
        </p:txBody>
      </p:sp>
    </p:spTree>
    <p:extLst>
      <p:ext uri="{BB962C8B-B14F-4D97-AF65-F5344CB8AC3E}">
        <p14:creationId xmlns:p14="http://schemas.microsoft.com/office/powerpoint/2010/main" val="2794892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182018"/>
            <a:ext cx="4008437" cy="3936487"/>
          </a:xfrm>
        </p:spPr>
        <p:txBody>
          <a:bodyPr>
            <a:normAutofit lnSpcReduction="10000"/>
          </a:bodyPr>
          <a:lstStyle/>
          <a:p>
            <a:r>
              <a:rPr lang="en-US" sz="1400" dirty="0"/>
              <a:t>ADTs</a:t>
            </a:r>
          </a:p>
          <a:p>
            <a:r>
              <a:rPr lang="en-US" sz="1400" dirty="0"/>
              <a:t>Baccalaureate Degrees</a:t>
            </a:r>
          </a:p>
          <a:p>
            <a:r>
              <a:rPr lang="en-US" sz="1400" dirty="0"/>
              <a:t>Common Course Numbering</a:t>
            </a:r>
          </a:p>
          <a:p>
            <a:r>
              <a:rPr lang="en-US" sz="1400" dirty="0"/>
              <a:t>Online Catalog</a:t>
            </a:r>
          </a:p>
          <a:p>
            <a:r>
              <a:rPr lang="en-US" sz="1400" dirty="0" err="1"/>
              <a:t>CalGETC</a:t>
            </a:r>
            <a:endParaRPr lang="en-US" sz="1400" dirty="0"/>
          </a:p>
          <a:p>
            <a:r>
              <a:rPr lang="en-US" sz="1400" dirty="0"/>
              <a:t>Fall 2023 Registration</a:t>
            </a:r>
          </a:p>
          <a:p>
            <a:r>
              <a:rPr lang="en-US" sz="1400" dirty="0"/>
              <a:t>Ethnic Studies</a:t>
            </a:r>
          </a:p>
          <a:p>
            <a:r>
              <a:rPr lang="en-US" sz="1400" dirty="0"/>
              <a:t>PRT</a:t>
            </a:r>
          </a:p>
          <a:p>
            <a:r>
              <a:rPr lang="en-US" sz="1400" dirty="0"/>
              <a:t>Legislative Updates</a:t>
            </a:r>
          </a:p>
          <a:p>
            <a:endParaRPr lang="en-US" sz="1400" dirty="0"/>
          </a:p>
        </p:txBody>
      </p:sp>
      <p:pic>
        <p:nvPicPr>
          <p:cNvPr id="5" name="Picture Placeholder 4" descr="Flat lay of work desk with woman pointing at map">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a:blip r:embed="rId3"/>
          <a:srcRect l="4321" r="4321"/>
          <a:stretch>
            <a:fillRect/>
          </a:stretch>
        </p:blipFill>
        <p:spPr/>
      </p:pic>
    </p:spTree>
    <p:extLst>
      <p:ext uri="{BB962C8B-B14F-4D97-AF65-F5344CB8AC3E}">
        <p14:creationId xmlns:p14="http://schemas.microsoft.com/office/powerpoint/2010/main" val="258284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p:txBody>
          <a:bodyPr anchor="t">
            <a:normAutofit/>
          </a:bodyPr>
          <a:lstStyle/>
          <a:p>
            <a:r>
              <a:rPr lang="en-US" sz="1800" dirty="0"/>
              <a:t>ADTs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931289" y="2683042"/>
            <a:ext cx="4405885" cy="2974629"/>
          </a:xfrm>
        </p:spPr>
        <p:txBody>
          <a:bodyPr>
            <a:normAutofit fontScale="92500" lnSpcReduction="10000"/>
          </a:bodyPr>
          <a:lstStyle/>
          <a:p>
            <a:pPr marL="35560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Associate Degree for Transfer: Guidance on Degree Versioning Phase Out </a:t>
            </a:r>
            <a:endParaRPr lang="en-US" dirty="0">
              <a:effectLst/>
            </a:endParaRPr>
          </a:p>
          <a:p>
            <a:pPr marL="35560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Effective immediately, CSU campuses will retain similar pathways for ADTs for no less than three years from the date of the new TMC’s release date.  Once a new version is developed, the CSU campuses may opt to no longer designate similar pathways for the prior version.  </a:t>
            </a:r>
            <a:br>
              <a:rPr lang="en-US" sz="1000" b="0" i="0" u="none" strike="noStrike" dirty="0">
                <a:solidFill>
                  <a:srgbClr val="000000"/>
                </a:solidFill>
                <a:effectLst/>
                <a:latin typeface="Arial" panose="020B0604020202020204" pitchFamily="34" charset="0"/>
              </a:rPr>
            </a:br>
            <a:endParaRPr lang="en-US" sz="1000" b="0" i="0" u="none" strike="noStrike" dirty="0">
              <a:solidFill>
                <a:srgbClr val="000000"/>
              </a:solidFill>
              <a:effectLst/>
              <a:latin typeface="Noto Sans Symbols"/>
            </a:endParaRPr>
          </a:p>
          <a:p>
            <a:pPr marL="0" indent="0">
              <a:buNone/>
            </a:pPr>
            <a:endParaRPr lang="en-US" sz="900" dirty="0"/>
          </a:p>
        </p:txBody>
      </p:sp>
      <p:pic>
        <p:nvPicPr>
          <p:cNvPr id="2050" name="Picture 2">
            <a:extLst>
              <a:ext uri="{FF2B5EF4-FFF2-40B4-BE49-F238E27FC236}">
                <a16:creationId xmlns:a16="http://schemas.microsoft.com/office/drawing/2014/main" id="{B51F7C7E-50CB-BB60-D097-7B5A465D1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463" y="353104"/>
            <a:ext cx="6403244" cy="3325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0062D9C-C31F-46B9-9A09-AC6AA82A1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463" y="3796561"/>
            <a:ext cx="6535515" cy="2824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17194F-C23F-9DF8-EEBB-4BC744D937DE}"/>
              </a:ext>
            </a:extLst>
          </p:cNvPr>
          <p:cNvSpPr txBox="1"/>
          <p:nvPr/>
        </p:nvSpPr>
        <p:spPr>
          <a:xfrm>
            <a:off x="1055603" y="5657671"/>
            <a:ext cx="4121985" cy="1200329"/>
          </a:xfrm>
          <a:prstGeom prst="rect">
            <a:avLst/>
          </a:prstGeom>
          <a:solidFill>
            <a:schemeClr val="accent1"/>
          </a:solidFill>
        </p:spPr>
        <p:txBody>
          <a:bodyPr wrap="square" rtlCol="0">
            <a:spAutoFit/>
          </a:bodyPr>
          <a:lstStyle/>
          <a:p>
            <a:r>
              <a:rPr lang="en-US" dirty="0">
                <a:solidFill>
                  <a:schemeClr val="bg1"/>
                </a:solidFill>
              </a:rPr>
              <a:t>Deactivation:  Business Administration (1.0)</a:t>
            </a:r>
          </a:p>
          <a:p>
            <a:endParaRPr lang="en-US" dirty="0">
              <a:solidFill>
                <a:schemeClr val="bg1"/>
              </a:solidFill>
            </a:endParaRPr>
          </a:p>
          <a:p>
            <a:r>
              <a:rPr lang="en-US" dirty="0">
                <a:solidFill>
                  <a:schemeClr val="bg1"/>
                </a:solidFill>
              </a:rPr>
              <a:t>New Fall 2023 : Communication Studies 2.0</a:t>
            </a:r>
          </a:p>
          <a:p>
            <a:endParaRPr lang="en-US" dirty="0"/>
          </a:p>
        </p:txBody>
      </p:sp>
    </p:spTree>
    <p:extLst>
      <p:ext uri="{BB962C8B-B14F-4D97-AF65-F5344CB8AC3E}">
        <p14:creationId xmlns:p14="http://schemas.microsoft.com/office/powerpoint/2010/main" val="3185569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p:txBody>
          <a:bodyPr anchor="t">
            <a:normAutofit/>
          </a:bodyPr>
          <a:lstStyle/>
          <a:p>
            <a:r>
              <a:rPr lang="en-US" sz="1800" dirty="0"/>
              <a:t>ADTs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931289" y="2683042"/>
            <a:ext cx="4405885" cy="2974629"/>
          </a:xfrm>
        </p:spPr>
        <p:txBody>
          <a:bodyPr>
            <a:normAutofit fontScale="92500" lnSpcReduction="10000"/>
          </a:bodyPr>
          <a:lstStyle/>
          <a:p>
            <a:pPr marL="35560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One active version of a degree to ensure there is a clear transition</a:t>
            </a:r>
          </a:p>
          <a:p>
            <a:pPr marL="35560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Student Catalog Rights and ADT awards: community colleges may continue to confer the prior degree version based on local college catalog rights—students should be made aware of the reduced availability of CSU similar pathways after 3 years.  </a:t>
            </a:r>
            <a:br>
              <a:rPr lang="en-US" b="0" i="0" u="none" strike="noStrike" dirty="0">
                <a:solidFill>
                  <a:srgbClr val="000000"/>
                </a:solidFill>
                <a:effectLst/>
              </a:rPr>
            </a:br>
            <a:br>
              <a:rPr lang="en-US" sz="1000" b="0" i="0" u="none" strike="noStrike" dirty="0">
                <a:solidFill>
                  <a:srgbClr val="000000"/>
                </a:solidFill>
                <a:effectLst/>
                <a:latin typeface="Arial" panose="020B0604020202020204" pitchFamily="34" charset="0"/>
              </a:rPr>
            </a:br>
            <a:endParaRPr lang="en-US" sz="1000" b="0" i="0" u="none" strike="noStrike" dirty="0">
              <a:solidFill>
                <a:srgbClr val="000000"/>
              </a:solidFill>
              <a:effectLst/>
              <a:latin typeface="Noto Sans Symbols"/>
            </a:endParaRPr>
          </a:p>
          <a:p>
            <a:pPr marL="0" indent="0">
              <a:buNone/>
            </a:pPr>
            <a:endParaRPr lang="en-US" sz="900" dirty="0"/>
          </a:p>
        </p:txBody>
      </p:sp>
      <p:pic>
        <p:nvPicPr>
          <p:cNvPr id="2050" name="Picture 2">
            <a:extLst>
              <a:ext uri="{FF2B5EF4-FFF2-40B4-BE49-F238E27FC236}">
                <a16:creationId xmlns:a16="http://schemas.microsoft.com/office/drawing/2014/main" id="{B51F7C7E-50CB-BB60-D097-7B5A465D1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463" y="353104"/>
            <a:ext cx="6403244" cy="3325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0062D9C-C31F-46B9-9A09-AC6AA82A1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463" y="3796561"/>
            <a:ext cx="6535515" cy="2824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17194F-C23F-9DF8-EEBB-4BC744D937DE}"/>
              </a:ext>
            </a:extLst>
          </p:cNvPr>
          <p:cNvSpPr txBox="1"/>
          <p:nvPr/>
        </p:nvSpPr>
        <p:spPr>
          <a:xfrm>
            <a:off x="1055603" y="5657671"/>
            <a:ext cx="4121985" cy="1200329"/>
          </a:xfrm>
          <a:prstGeom prst="rect">
            <a:avLst/>
          </a:prstGeom>
          <a:solidFill>
            <a:schemeClr val="accent1"/>
          </a:solidFill>
        </p:spPr>
        <p:txBody>
          <a:bodyPr wrap="square" rtlCol="0">
            <a:spAutoFit/>
          </a:bodyPr>
          <a:lstStyle/>
          <a:p>
            <a:r>
              <a:rPr lang="en-US" dirty="0">
                <a:solidFill>
                  <a:schemeClr val="bg1"/>
                </a:solidFill>
              </a:rPr>
              <a:t>Deactivation:  Business Administration (1.0)</a:t>
            </a:r>
          </a:p>
          <a:p>
            <a:endParaRPr lang="en-US" dirty="0">
              <a:solidFill>
                <a:schemeClr val="bg1"/>
              </a:solidFill>
            </a:endParaRPr>
          </a:p>
          <a:p>
            <a:r>
              <a:rPr lang="en-US" dirty="0">
                <a:solidFill>
                  <a:schemeClr val="bg1"/>
                </a:solidFill>
              </a:rPr>
              <a:t>New Fall 2023 : Communication Studies 2.0</a:t>
            </a:r>
          </a:p>
          <a:p>
            <a:endParaRPr lang="en-US" dirty="0"/>
          </a:p>
        </p:txBody>
      </p:sp>
    </p:spTree>
    <p:extLst>
      <p:ext uri="{BB962C8B-B14F-4D97-AF65-F5344CB8AC3E}">
        <p14:creationId xmlns:p14="http://schemas.microsoft.com/office/powerpoint/2010/main" val="1522117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p:txBody>
          <a:bodyPr anchor="t">
            <a:normAutofit/>
          </a:bodyPr>
          <a:lstStyle/>
          <a:p>
            <a:r>
              <a:rPr lang="en-US" sz="2400" dirty="0"/>
              <a:t>Baccalaureate Degrees</a:t>
            </a:r>
          </a:p>
        </p:txBody>
      </p:sp>
      <p:pic>
        <p:nvPicPr>
          <p:cNvPr id="4098" name="Picture 2">
            <a:extLst>
              <a:ext uri="{FF2B5EF4-FFF2-40B4-BE49-F238E27FC236}">
                <a16:creationId xmlns:a16="http://schemas.microsoft.com/office/drawing/2014/main" id="{28BCDA58-14C0-E94C-E22E-10DC62F0E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104" y="2591185"/>
            <a:ext cx="7231232" cy="40952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descr="White box">
            <a:extLst>
              <a:ext uri="{FF2B5EF4-FFF2-40B4-BE49-F238E27FC236}">
                <a16:creationId xmlns:a16="http://schemas.microsoft.com/office/drawing/2014/main" id="{85985CA6-752A-0EC1-6F56-A29F117F0C8B}"/>
              </a:ext>
            </a:extLst>
          </p:cNvPr>
          <p:cNvSpPr/>
          <p:nvPr/>
        </p:nvSpPr>
        <p:spPr>
          <a:xfrm>
            <a:off x="5904332" y="679261"/>
            <a:ext cx="3368004" cy="300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2"/>
              </a:solidFill>
            </a:endParaRPr>
          </a:p>
          <a:p>
            <a:endParaRPr lang="en-US" sz="2000" b="1" dirty="0">
              <a:solidFill>
                <a:schemeClr val="tx2"/>
              </a:solidFill>
            </a:endParaRPr>
          </a:p>
        </p:txBody>
      </p:sp>
      <p:grpSp>
        <p:nvGrpSpPr>
          <p:cNvPr id="9" name="Group 8">
            <a:extLst>
              <a:ext uri="{FF2B5EF4-FFF2-40B4-BE49-F238E27FC236}">
                <a16:creationId xmlns:a16="http://schemas.microsoft.com/office/drawing/2014/main" id="{7AAA067F-F9D2-E13C-EE2D-10FFBF5524C0}"/>
              </a:ext>
            </a:extLst>
          </p:cNvPr>
          <p:cNvGrpSpPr/>
          <p:nvPr/>
        </p:nvGrpSpPr>
        <p:grpSpPr>
          <a:xfrm>
            <a:off x="5988658" y="862932"/>
            <a:ext cx="546100" cy="546100"/>
            <a:chOff x="5988658" y="862932"/>
            <a:chExt cx="546100" cy="546100"/>
          </a:xfrm>
        </p:grpSpPr>
        <p:sp>
          <p:nvSpPr>
            <p:cNvPr id="7" name="Rectangle 6" descr="black accent box">
              <a:extLst>
                <a:ext uri="{FF2B5EF4-FFF2-40B4-BE49-F238E27FC236}">
                  <a16:creationId xmlns:a16="http://schemas.microsoft.com/office/drawing/2014/main" id="{9B453C9A-6FB6-044E-EB0B-2CDF40904886}"/>
                </a:ext>
              </a:extLst>
            </p:cNvPr>
            <p:cNvSpPr/>
            <p:nvPr/>
          </p:nvSpPr>
          <p:spPr>
            <a:xfrm>
              <a:off x="5988658" y="862932"/>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Add">
              <a:extLst>
                <a:ext uri="{FF2B5EF4-FFF2-40B4-BE49-F238E27FC236}">
                  <a16:creationId xmlns:a16="http://schemas.microsoft.com/office/drawing/2014/main" id="{DD5C62F7-9EA8-E31B-68D0-BD90747A6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0458" y="974732"/>
              <a:ext cx="322500" cy="322500"/>
            </a:xfrm>
            <a:prstGeom prst="rect">
              <a:avLst/>
            </a:prstGeom>
          </p:spPr>
        </p:pic>
      </p:grpSp>
      <p:sp>
        <p:nvSpPr>
          <p:cNvPr id="10" name="Text Placeholder 14">
            <a:extLst>
              <a:ext uri="{FF2B5EF4-FFF2-40B4-BE49-F238E27FC236}">
                <a16:creationId xmlns:a16="http://schemas.microsoft.com/office/drawing/2014/main" id="{7659AB2C-E154-5349-4EA8-26C88BD4F76B}"/>
              </a:ext>
            </a:extLst>
          </p:cNvPr>
          <p:cNvSpPr txBox="1">
            <a:spLocks/>
          </p:cNvSpPr>
          <p:nvPr/>
        </p:nvSpPr>
        <p:spPr>
          <a:xfrm>
            <a:off x="5904332" y="1633319"/>
            <a:ext cx="5139037" cy="1663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CITY COLLEGE</a:t>
            </a:r>
          </a:p>
          <a:p>
            <a:pPr marL="0" indent="0">
              <a:buNone/>
            </a:pPr>
            <a:endParaRPr lang="en-US" sz="2400" dirty="0"/>
          </a:p>
          <a:p>
            <a:pPr marL="0" indent="0">
              <a:buNone/>
            </a:pPr>
            <a:r>
              <a:rPr lang="en-US" dirty="0"/>
              <a:t>Provisional Approval:  Cyber Defense and Analysis, Bachelors of Science</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88383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p:txBody>
          <a:bodyPr anchor="t"/>
          <a:lstStyle/>
          <a:p>
            <a:r>
              <a:rPr lang="en-US" dirty="0"/>
              <a:t>Common Course Numbering</a:t>
            </a:r>
          </a:p>
        </p:txBody>
      </p:sp>
      <p:sp>
        <p:nvSpPr>
          <p:cNvPr id="5" name="Rectangle 4">
            <a:extLst>
              <a:ext uri="{FF2B5EF4-FFF2-40B4-BE49-F238E27FC236}">
                <a16:creationId xmlns:a16="http://schemas.microsoft.com/office/drawing/2014/main" id="{DC03B454-C6CA-4AF3-0DF6-1183D8E578C6}"/>
              </a:ext>
            </a:extLst>
          </p:cNvPr>
          <p:cNvSpPr/>
          <p:nvPr/>
        </p:nvSpPr>
        <p:spPr>
          <a:xfrm>
            <a:off x="2033338" y="2549122"/>
            <a:ext cx="7380538" cy="4212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5588C8C2-D774-228A-D12E-7A6688385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459" y="2575876"/>
            <a:ext cx="7308296" cy="415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08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EDUCATIONAL SERVICES UPDATES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p:txBody>
          <a:bodyPr anchor="t"/>
          <a:lstStyle/>
          <a:p>
            <a:r>
              <a:rPr lang="en-US" dirty="0" err="1"/>
              <a:t>CurrIQnet</a:t>
            </a:r>
            <a:r>
              <a:rPr lang="en-US" dirty="0"/>
              <a:t> Meta and Online Catalog</a:t>
            </a:r>
          </a:p>
        </p:txBody>
      </p:sp>
      <p:sp>
        <p:nvSpPr>
          <p:cNvPr id="3" name="TextBox 2">
            <a:extLst>
              <a:ext uri="{FF2B5EF4-FFF2-40B4-BE49-F238E27FC236}">
                <a16:creationId xmlns:a16="http://schemas.microsoft.com/office/drawing/2014/main" id="{BC411010-F1D7-DCA5-58BE-3C07D9ACB01F}"/>
              </a:ext>
            </a:extLst>
          </p:cNvPr>
          <p:cNvSpPr txBox="1"/>
          <p:nvPr/>
        </p:nvSpPr>
        <p:spPr>
          <a:xfrm>
            <a:off x="1094874" y="2916227"/>
            <a:ext cx="7167977" cy="3785652"/>
          </a:xfrm>
          <a:prstGeom prst="rect">
            <a:avLst/>
          </a:prstGeom>
          <a:noFill/>
        </p:spPr>
        <p:txBody>
          <a:bodyPr wrap="square">
            <a:spAutoFit/>
          </a:bodyPr>
          <a:lstStyle/>
          <a:p>
            <a:pPr rtl="0" fontAlgn="base">
              <a:spcBef>
                <a:spcPts val="1800"/>
              </a:spcBef>
              <a:spcAft>
                <a:spcPts val="0"/>
              </a:spcAft>
              <a:buFont typeface="Arial" panose="020B0604020202020204" pitchFamily="34" charset="0"/>
              <a:buChar char="•"/>
            </a:pPr>
            <a:r>
              <a:rPr lang="en-US" b="0" i="0" u="none" strike="noStrike" dirty="0">
                <a:solidFill>
                  <a:srgbClr val="000000"/>
                </a:solidFill>
                <a:effectLst/>
              </a:rPr>
              <a:t>Overview of Process and Tentative Timeline:  </a:t>
            </a: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Three Phases: course, programs, catalog.  </a:t>
            </a: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Configuration (forms and workflow) of the system of courses and program. Reconfigure the base system to meet our needs. </a:t>
            </a: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Review current list of reports: identify what is needed; wish list of reports </a:t>
            </a:r>
            <a:br>
              <a:rPr lang="en-US" b="0" i="0" u="none" strike="noStrike" dirty="0">
                <a:solidFill>
                  <a:srgbClr val="000000"/>
                </a:solidFill>
                <a:effectLst/>
              </a:rPr>
            </a:br>
            <a:r>
              <a:rPr lang="en-US" b="0" i="0" u="none" strike="noStrike" dirty="0">
                <a:solidFill>
                  <a:srgbClr val="000000"/>
                </a:solidFill>
                <a:effectLst/>
              </a:rPr>
              <a:t> </a:t>
            </a:r>
          </a:p>
          <a:p>
            <a:pPr rtl="0" fontAlgn="base">
              <a:spcBef>
                <a:spcPts val="1800"/>
              </a:spcBef>
              <a:spcAft>
                <a:spcPts val="0"/>
              </a:spcAft>
              <a:buFont typeface="Arial" panose="020B0604020202020204" pitchFamily="34" charset="0"/>
              <a:buChar char="•"/>
            </a:pPr>
            <a:r>
              <a:rPr lang="en-US" b="0" i="0" u="none" strike="noStrike" dirty="0">
                <a:solidFill>
                  <a:srgbClr val="000000"/>
                </a:solidFill>
                <a:effectLst/>
              </a:rPr>
              <a:t>Tentative Timeline:  </a:t>
            </a: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Meta: Implement December 2023 </a:t>
            </a: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000000"/>
                </a:solidFill>
                <a:effectLst/>
              </a:rPr>
              <a:t>Catalog:  2024-2025  (Go live) </a:t>
            </a:r>
            <a:br>
              <a:rPr lang="en-US" sz="2000" dirty="0"/>
            </a:br>
            <a:endParaRPr lang="en-US" sz="2000" dirty="0"/>
          </a:p>
        </p:txBody>
      </p:sp>
      <p:pic>
        <p:nvPicPr>
          <p:cNvPr id="8194" name="Picture 2" descr="Radical vs. Disruptive Innovation: What They Mean for Organizations - Big  Think">
            <a:extLst>
              <a:ext uri="{FF2B5EF4-FFF2-40B4-BE49-F238E27FC236}">
                <a16:creationId xmlns:a16="http://schemas.microsoft.com/office/drawing/2014/main" id="{C872F02D-3CF8-C7A6-A2BC-E7303A54D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290" y="347889"/>
            <a:ext cx="4275849" cy="285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2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7A04E8-D33E-244D-AFB2-10B9CDB5C584}"/>
              </a:ext>
            </a:extLst>
          </p:cNvPr>
          <p:cNvSpPr>
            <a:spLocks noGrp="1"/>
          </p:cNvSpPr>
          <p:nvPr>
            <p:ph type="title"/>
          </p:nvPr>
        </p:nvSpPr>
        <p:spPr>
          <a:xfrm>
            <a:off x="1328737" y="2060508"/>
            <a:ext cx="4008437" cy="1395208"/>
          </a:xfrm>
        </p:spPr>
        <p:txBody>
          <a:bodyPr>
            <a:normAutofit/>
          </a:bodyPr>
          <a:lstStyle/>
          <a:p>
            <a:r>
              <a:rPr lang="en-US" dirty="0"/>
              <a:t>Welcome!</a:t>
            </a:r>
          </a:p>
        </p:txBody>
      </p:sp>
      <p:sp>
        <p:nvSpPr>
          <p:cNvPr id="11" name="Text Placeholder 10">
            <a:extLst>
              <a:ext uri="{FF2B5EF4-FFF2-40B4-BE49-F238E27FC236}">
                <a16:creationId xmlns:a16="http://schemas.microsoft.com/office/drawing/2014/main" id="{9349A659-D3D2-9F43-B94A-438B0C55F672}"/>
              </a:ext>
            </a:extLst>
          </p:cNvPr>
          <p:cNvSpPr>
            <a:spLocks noGrp="1"/>
          </p:cNvSpPr>
          <p:nvPr>
            <p:ph type="body" sz="quarter" idx="12"/>
          </p:nvPr>
        </p:nvSpPr>
        <p:spPr>
          <a:xfrm>
            <a:off x="1328737" y="3455716"/>
            <a:ext cx="4645207" cy="1295188"/>
          </a:xfrm>
        </p:spPr>
        <p:txBody>
          <a:bodyPr anchor="t">
            <a:normAutofit fontScale="92500" lnSpcReduction="20000"/>
          </a:bodyPr>
          <a:lstStyle/>
          <a:p>
            <a:r>
              <a:rPr lang="en-US" sz="2400" dirty="0"/>
              <a:t>P. Wesley </a:t>
            </a:r>
            <a:r>
              <a:rPr lang="en-US" sz="2400" dirty="0" err="1"/>
              <a:t>Lundburg</a:t>
            </a:r>
            <a:r>
              <a:rPr lang="en-US" sz="2400" dirty="0"/>
              <a:t>, Ph. D.</a:t>
            </a:r>
            <a:br>
              <a:rPr lang="en-US" sz="2400" dirty="0"/>
            </a:br>
            <a:r>
              <a:rPr lang="en-US" sz="2400" dirty="0"/>
              <a:t> </a:t>
            </a:r>
            <a:br>
              <a:rPr lang="en-US" sz="2400" dirty="0"/>
            </a:br>
            <a:r>
              <a:rPr lang="en-US" sz="2400" dirty="0"/>
              <a:t>President</a:t>
            </a:r>
          </a:p>
          <a:p>
            <a:r>
              <a:rPr lang="en-US" sz="2400" dirty="0"/>
              <a:t>Miramar College</a:t>
            </a:r>
          </a:p>
        </p:txBody>
      </p:sp>
      <p:sp>
        <p:nvSpPr>
          <p:cNvPr id="3" name="Picture Placeholder 2">
            <a:extLst>
              <a:ext uri="{FF2B5EF4-FFF2-40B4-BE49-F238E27FC236}">
                <a16:creationId xmlns:a16="http://schemas.microsoft.com/office/drawing/2014/main" id="{D66816A9-DD65-12FD-0930-A50D02D2E307}"/>
              </a:ext>
            </a:extLst>
          </p:cNvPr>
          <p:cNvSpPr>
            <a:spLocks noGrp="1"/>
          </p:cNvSpPr>
          <p:nvPr>
            <p:ph type="pic" sz="quarter" idx="14"/>
          </p:nvPr>
        </p:nvSpPr>
        <p:spPr>
          <a:xfrm>
            <a:off x="7939058" y="-23852"/>
            <a:ext cx="4984597" cy="6881852"/>
          </a:xfrm>
        </p:spPr>
      </p:sp>
      <p:pic>
        <p:nvPicPr>
          <p:cNvPr id="1026" name="Picture 2" descr="Wes Lundburg">
            <a:extLst>
              <a:ext uri="{FF2B5EF4-FFF2-40B4-BE49-F238E27FC236}">
                <a16:creationId xmlns:a16="http://schemas.microsoft.com/office/drawing/2014/main" id="{4D82C856-8919-5237-E3F6-A1D77FD40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iramar College name">
            <a:extLst>
              <a:ext uri="{FF2B5EF4-FFF2-40B4-BE49-F238E27FC236}">
                <a16:creationId xmlns:a16="http://schemas.microsoft.com/office/drawing/2014/main" id="{6BA21E78-1E66-F78D-2669-2F631FB5E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42" y="5116179"/>
            <a:ext cx="1647825"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97859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Educational </a:t>
            </a:r>
            <a:br>
              <a:rPr lang="en-US" dirty="0"/>
            </a:br>
            <a:r>
              <a:rPr lang="en-US" dirty="0"/>
              <a:t>Services</a:t>
            </a:r>
            <a:br>
              <a:rPr lang="en-US" dirty="0"/>
            </a:br>
            <a:r>
              <a:rPr lang="en-US" dirty="0"/>
              <a:t>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lstStyle/>
          <a:p>
            <a:r>
              <a:rPr lang="en-US" dirty="0"/>
              <a:t>AB 928: Student Transfer Achievement Reform Act</a:t>
            </a:r>
          </a:p>
        </p:txBody>
      </p:sp>
      <p:sp>
        <p:nvSpPr>
          <p:cNvPr id="5" name="Text Placeholder 4">
            <a:extLst>
              <a:ext uri="{FF2B5EF4-FFF2-40B4-BE49-F238E27FC236}">
                <a16:creationId xmlns:a16="http://schemas.microsoft.com/office/drawing/2014/main" id="{AB1750A6-6C88-AE6B-B7D3-6D32F312DCA7}"/>
              </a:ext>
            </a:extLst>
          </p:cNvPr>
          <p:cNvSpPr>
            <a:spLocks noGrp="1"/>
          </p:cNvSpPr>
          <p:nvPr>
            <p:ph type="body" sz="quarter" idx="11"/>
          </p:nvPr>
        </p:nvSpPr>
        <p:spPr>
          <a:xfrm>
            <a:off x="6790780" y="2668386"/>
            <a:ext cx="5035132" cy="4012412"/>
          </a:xfrm>
        </p:spPr>
        <p:txBody>
          <a:bodyPr>
            <a:normAutofit fontScale="92500" lnSpcReduction="10000"/>
          </a:bodyPr>
          <a:lstStyle/>
          <a:p>
            <a:pPr rtl="0" fontAlgn="base">
              <a:spcBef>
                <a:spcPts val="1800"/>
              </a:spcBef>
              <a:spcAft>
                <a:spcPts val="0"/>
              </a:spcAft>
              <a:buFont typeface="Arial" panose="020B0604020202020204" pitchFamily="34" charset="0"/>
              <a:buChar char="•"/>
            </a:pPr>
            <a:r>
              <a:rPr lang="en-US" sz="1700" b="0" i="0" u="none" strike="noStrike" dirty="0">
                <a:solidFill>
                  <a:srgbClr val="000000"/>
                </a:solidFill>
                <a:effectLst/>
              </a:rPr>
              <a:t>Requires ICAS to establish a singular lower division general education pathway</a:t>
            </a:r>
          </a:p>
          <a:p>
            <a:pPr marL="742950" lvl="1" indent="-285750" rtl="0" fontAlgn="base">
              <a:spcBef>
                <a:spcPts val="600"/>
              </a:spcBef>
              <a:spcAft>
                <a:spcPts val="0"/>
              </a:spcAft>
              <a:buFont typeface="Arial" panose="020B0604020202020204" pitchFamily="34" charset="0"/>
              <a:buChar char="•"/>
            </a:pPr>
            <a:r>
              <a:rPr lang="en-US" sz="1500" b="0" i="0" u="none" strike="noStrike" dirty="0">
                <a:solidFill>
                  <a:srgbClr val="000000"/>
                </a:solidFill>
                <a:effectLst/>
              </a:rPr>
              <a:t>Draft disseminated for feedback</a:t>
            </a:r>
          </a:p>
          <a:p>
            <a:pPr rtl="0" fontAlgn="base">
              <a:spcBef>
                <a:spcPts val="1800"/>
              </a:spcBef>
              <a:spcAft>
                <a:spcPts val="0"/>
              </a:spcAft>
              <a:buFont typeface="Arial" panose="020B0604020202020204" pitchFamily="34" charset="0"/>
              <a:buChar char="•"/>
            </a:pPr>
            <a:r>
              <a:rPr lang="en-US" sz="1700" b="0" i="0" u="none" strike="noStrike" dirty="0">
                <a:solidFill>
                  <a:srgbClr val="000000"/>
                </a:solidFill>
                <a:effectLst/>
              </a:rPr>
              <a:t>Establishes the ADT Intersegmental Implementation Committee</a:t>
            </a:r>
          </a:p>
          <a:p>
            <a:pPr marL="742950" lvl="1" indent="-285750" rtl="0" fontAlgn="base">
              <a:spcBef>
                <a:spcPts val="600"/>
              </a:spcBef>
              <a:spcAft>
                <a:spcPts val="0"/>
              </a:spcAft>
              <a:buFont typeface="Arial" panose="020B0604020202020204" pitchFamily="34" charset="0"/>
              <a:buChar char="•"/>
            </a:pPr>
            <a:r>
              <a:rPr lang="en-US" sz="1500" b="0" i="0" u="none" strike="noStrike" dirty="0">
                <a:solidFill>
                  <a:srgbClr val="000000"/>
                </a:solidFill>
                <a:effectLst/>
              </a:rPr>
              <a:t>Committee will begin this fall and be chaired by the CCCCO</a:t>
            </a:r>
          </a:p>
          <a:p>
            <a:pPr rtl="0" fontAlgn="base">
              <a:spcBef>
                <a:spcPts val="1800"/>
              </a:spcBef>
              <a:spcAft>
                <a:spcPts val="0"/>
              </a:spcAft>
              <a:buFont typeface="Arial" panose="020B0604020202020204" pitchFamily="34" charset="0"/>
              <a:buChar char="•"/>
            </a:pPr>
            <a:r>
              <a:rPr lang="en-US" sz="1700" b="0" i="0" u="none" strike="noStrike" dirty="0">
                <a:solidFill>
                  <a:srgbClr val="000000"/>
                </a:solidFill>
                <a:effectLst/>
              </a:rPr>
              <a:t>Requires the CCCs to automatically place students on ADT pathways</a:t>
            </a:r>
          </a:p>
          <a:p>
            <a:pPr marL="742950" lvl="1" indent="-285750" rtl="0" fontAlgn="base">
              <a:spcBef>
                <a:spcPts val="600"/>
              </a:spcBef>
              <a:spcAft>
                <a:spcPts val="0"/>
              </a:spcAft>
              <a:buFont typeface="Arial" panose="020B0604020202020204" pitchFamily="34" charset="0"/>
              <a:buChar char="•"/>
            </a:pPr>
            <a:r>
              <a:rPr lang="en-US" sz="1500" b="0" i="0" u="none" strike="noStrike" dirty="0">
                <a:solidFill>
                  <a:srgbClr val="000000"/>
                </a:solidFill>
                <a:effectLst/>
              </a:rPr>
              <a:t>TBD</a:t>
            </a:r>
          </a:p>
        </p:txBody>
      </p:sp>
      <p:graphicFrame>
        <p:nvGraphicFramePr>
          <p:cNvPr id="2" name="Table 1">
            <a:extLst>
              <a:ext uri="{FF2B5EF4-FFF2-40B4-BE49-F238E27FC236}">
                <a16:creationId xmlns:a16="http://schemas.microsoft.com/office/drawing/2014/main" id="{155D3E4A-E065-66C8-AFC9-41F7FE80E35D}"/>
              </a:ext>
            </a:extLst>
          </p:cNvPr>
          <p:cNvGraphicFramePr>
            <a:graphicFrameLocks noGrp="1"/>
          </p:cNvGraphicFramePr>
          <p:nvPr>
            <p:extLst>
              <p:ext uri="{D42A27DB-BD31-4B8C-83A1-F6EECF244321}">
                <p14:modId xmlns:p14="http://schemas.microsoft.com/office/powerpoint/2010/main" val="59126489"/>
              </p:ext>
            </p:extLst>
          </p:nvPr>
        </p:nvGraphicFramePr>
        <p:xfrm>
          <a:off x="892424" y="177201"/>
          <a:ext cx="5035133" cy="6503597"/>
        </p:xfrm>
        <a:graphic>
          <a:graphicData uri="http://schemas.openxmlformats.org/drawingml/2006/table">
            <a:tbl>
              <a:tblPr firstRow="1" firstCol="1" bandRow="1">
                <a:tableStyleId>{5C22544A-7EE6-4342-B048-85BDC9FD1C3A}</a:tableStyleId>
              </a:tblPr>
              <a:tblGrid>
                <a:gridCol w="999054">
                  <a:extLst>
                    <a:ext uri="{9D8B030D-6E8A-4147-A177-3AD203B41FA5}">
                      <a16:colId xmlns:a16="http://schemas.microsoft.com/office/drawing/2014/main" val="4269248318"/>
                    </a:ext>
                  </a:extLst>
                </a:gridCol>
                <a:gridCol w="4036079">
                  <a:extLst>
                    <a:ext uri="{9D8B030D-6E8A-4147-A177-3AD203B41FA5}">
                      <a16:colId xmlns:a16="http://schemas.microsoft.com/office/drawing/2014/main" val="1469265533"/>
                    </a:ext>
                  </a:extLst>
                </a:gridCol>
              </a:tblGrid>
              <a:tr h="481263">
                <a:tc>
                  <a:txBody>
                    <a:bodyPr/>
                    <a:lstStyle/>
                    <a:p>
                      <a:pPr marL="0" marR="0">
                        <a:spcBef>
                          <a:spcPts val="0"/>
                        </a:spcBef>
                        <a:spcAft>
                          <a:spcPts val="0"/>
                        </a:spcAft>
                      </a:pPr>
                      <a:r>
                        <a:rPr lang="en-US" sz="1800" b="0">
                          <a:effectLst/>
                        </a:rPr>
                        <a:t>Area</a:t>
                      </a:r>
                      <a:endParaRPr lang="en-US" sz="2400" b="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800" b="0" dirty="0">
                          <a:effectLst/>
                        </a:rPr>
                        <a:t>Proposed </a:t>
                      </a:r>
                      <a:r>
                        <a:rPr lang="en-US" sz="1800" b="0" dirty="0" err="1">
                          <a:effectLst/>
                        </a:rPr>
                        <a:t>CalGETC</a:t>
                      </a:r>
                      <a:r>
                        <a:rPr lang="en-US" sz="1800" b="0" dirty="0">
                          <a:effectLst/>
                        </a:rPr>
                        <a:t> Pathway</a:t>
                      </a:r>
                      <a:endParaRPr lang="en-US" sz="2400" b="0" dirty="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3856276313"/>
                  </a:ext>
                </a:extLst>
              </a:tr>
              <a:tr h="1026787">
                <a:tc>
                  <a:txBody>
                    <a:bodyPr/>
                    <a:lstStyle/>
                    <a:p>
                      <a:pPr marL="0" marR="0">
                        <a:spcBef>
                          <a:spcPts val="0"/>
                        </a:spcBef>
                        <a:spcAft>
                          <a:spcPts val="0"/>
                        </a:spcAft>
                      </a:pPr>
                      <a:r>
                        <a:rPr lang="en-US" sz="1100">
                          <a:effectLst/>
                        </a:rPr>
                        <a:t>1</a:t>
                      </a: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dirty="0">
                          <a:effectLst/>
                        </a:rPr>
                        <a:t>English Composition</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Critical Thinking and Composition</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Oral Communication</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2663988597"/>
                  </a:ext>
                </a:extLst>
              </a:tr>
              <a:tr h="566030">
                <a:tc>
                  <a:txBody>
                    <a:bodyPr/>
                    <a:lstStyle/>
                    <a:p>
                      <a:pPr marL="0" marR="0">
                        <a:spcBef>
                          <a:spcPts val="0"/>
                        </a:spcBef>
                        <a:spcAft>
                          <a:spcPts val="0"/>
                        </a:spcAft>
                      </a:pPr>
                      <a:r>
                        <a:rPr lang="en-US" sz="1100">
                          <a:effectLst/>
                        </a:rPr>
                        <a:t>2</a:t>
                      </a:r>
                    </a:p>
                    <a:p>
                      <a:pPr marL="0" marR="0">
                        <a:spcBef>
                          <a:spcPts val="0"/>
                        </a:spcBef>
                        <a:spcAft>
                          <a:spcPts val="0"/>
                        </a:spcAft>
                      </a:pPr>
                      <a:r>
                        <a:rPr lang="en-US" sz="1100">
                          <a:effectLst/>
                        </a:rPr>
                        <a:t> </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a:effectLst/>
                        </a:rPr>
                        <a:t>Mathematical Concepts and Quantitative Reasoning</a:t>
                      </a:r>
                      <a:endParaRPr lang="en-US" sz="1100">
                        <a:effectLst/>
                      </a:endParaRPr>
                    </a:p>
                    <a:p>
                      <a:pPr marL="0" marR="0">
                        <a:spcBef>
                          <a:spcPts val="0"/>
                        </a:spcBef>
                        <a:spcAft>
                          <a:spcPts val="0"/>
                        </a:spcAft>
                      </a:pPr>
                      <a:r>
                        <a:rPr lang="en-US" sz="1000">
                          <a:effectLst/>
                        </a:rPr>
                        <a:t>1 course (3 semester/4 quarter units)*</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1041672070"/>
                  </a:ext>
                </a:extLst>
              </a:tr>
              <a:tr h="883382">
                <a:tc>
                  <a:txBody>
                    <a:bodyPr/>
                    <a:lstStyle/>
                    <a:p>
                      <a:pPr marL="0" marR="0">
                        <a:spcBef>
                          <a:spcPts val="0"/>
                        </a:spcBef>
                        <a:spcAft>
                          <a:spcPts val="0"/>
                        </a:spcAft>
                      </a:pPr>
                      <a:r>
                        <a:rPr lang="en-US" sz="1100">
                          <a:effectLst/>
                        </a:rPr>
                        <a:t>3</a:t>
                      </a:r>
                    </a:p>
                    <a:p>
                      <a:pPr marL="0" marR="0">
                        <a:spcBef>
                          <a:spcPts val="0"/>
                        </a:spcBef>
                        <a:spcAft>
                          <a:spcPts val="0"/>
                        </a:spcAft>
                      </a:pPr>
                      <a:r>
                        <a:rPr lang="en-US" sz="1100">
                          <a:effectLst/>
                        </a:rPr>
                        <a:t> </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dirty="0">
                          <a:effectLst/>
                        </a:rPr>
                        <a:t>Arts</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endParaRPr>
                    </a:p>
                    <a:p>
                      <a:pPr marL="0" marR="0">
                        <a:spcBef>
                          <a:spcPts val="0"/>
                        </a:spcBef>
                        <a:spcAft>
                          <a:spcPts val="0"/>
                        </a:spcAft>
                      </a:pPr>
                      <a:r>
                        <a:rPr lang="en-US" sz="1000" dirty="0">
                          <a:effectLst/>
                        </a:rPr>
                        <a:t> </a:t>
                      </a:r>
                      <a:endParaRPr lang="en-US" sz="1100" dirty="0">
                        <a:effectLst/>
                      </a:endParaRPr>
                    </a:p>
                    <a:p>
                      <a:pPr marL="0" marR="0">
                        <a:spcBef>
                          <a:spcPts val="0"/>
                        </a:spcBef>
                        <a:spcAft>
                          <a:spcPts val="0"/>
                        </a:spcAft>
                      </a:pPr>
                      <a:r>
                        <a:rPr lang="en-US" sz="1000" dirty="0">
                          <a:effectLst/>
                        </a:rPr>
                        <a:t>Humanities</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endParaRPr>
                    </a:p>
                    <a:p>
                      <a:pPr marL="0" marR="0">
                        <a:spcBef>
                          <a:spcPts val="0"/>
                        </a:spcBef>
                        <a:spcAft>
                          <a:spcPts val="0"/>
                        </a:spcAft>
                      </a:pPr>
                      <a:r>
                        <a:rPr lang="en-US" sz="1000" dirty="0">
                          <a:effectLst/>
                        </a:rPr>
                        <a:t> </a:t>
                      </a:r>
                      <a:endParaRPr lang="en-US" sz="1100" dirty="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2212946970"/>
                  </a:ext>
                </a:extLst>
              </a:tr>
              <a:tr h="566030">
                <a:tc>
                  <a:txBody>
                    <a:bodyPr/>
                    <a:lstStyle/>
                    <a:p>
                      <a:pPr marL="0" marR="0">
                        <a:spcBef>
                          <a:spcPts val="0"/>
                        </a:spcBef>
                        <a:spcAft>
                          <a:spcPts val="0"/>
                        </a:spcAft>
                      </a:pPr>
                      <a:r>
                        <a:rPr lang="en-US" sz="1100">
                          <a:effectLst/>
                        </a:rPr>
                        <a:t>4</a:t>
                      </a:r>
                    </a:p>
                    <a:p>
                      <a:pPr marL="0" marR="0">
                        <a:spcBef>
                          <a:spcPts val="0"/>
                        </a:spcBef>
                        <a:spcAft>
                          <a:spcPts val="0"/>
                        </a:spcAft>
                      </a:pPr>
                      <a:r>
                        <a:rPr lang="en-US" sz="1100">
                          <a:effectLst/>
                        </a:rPr>
                        <a:t> </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a:effectLst/>
                        </a:rPr>
                        <a:t>Social and Behavioral Sciences</a:t>
                      </a:r>
                      <a:endParaRPr lang="en-US" sz="1100">
                        <a:effectLst/>
                      </a:endParaRPr>
                    </a:p>
                    <a:p>
                      <a:pPr marL="0" marR="0">
                        <a:spcBef>
                          <a:spcPts val="0"/>
                        </a:spcBef>
                        <a:spcAft>
                          <a:spcPts val="0"/>
                        </a:spcAft>
                      </a:pPr>
                      <a:r>
                        <a:rPr lang="en-US" sz="1000">
                          <a:effectLst/>
                        </a:rPr>
                        <a:t>2 courses (6 semester/8 quarter units)*</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3654993927"/>
                  </a:ext>
                </a:extLst>
              </a:tr>
              <a:tr h="1325073">
                <a:tc>
                  <a:txBody>
                    <a:bodyPr/>
                    <a:lstStyle/>
                    <a:p>
                      <a:pPr marL="0" marR="0">
                        <a:spcBef>
                          <a:spcPts val="0"/>
                        </a:spcBef>
                        <a:spcAft>
                          <a:spcPts val="0"/>
                        </a:spcAft>
                      </a:pPr>
                      <a:r>
                        <a:rPr lang="en-US" sz="1100">
                          <a:effectLst/>
                        </a:rPr>
                        <a:t>5</a:t>
                      </a:r>
                    </a:p>
                    <a:p>
                      <a:pPr marL="0" marR="0">
                        <a:spcBef>
                          <a:spcPts val="0"/>
                        </a:spcBef>
                        <a:spcAft>
                          <a:spcPts val="0"/>
                        </a:spcAft>
                      </a:pPr>
                      <a:r>
                        <a:rPr lang="en-US" sz="1100">
                          <a:effectLst/>
                        </a:rPr>
                        <a:t> </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a:effectLst/>
                        </a:rPr>
                        <a:t>Physical Science</a:t>
                      </a:r>
                      <a:endParaRPr lang="en-US" sz="1100">
                        <a:effectLst/>
                      </a:endParaRPr>
                    </a:p>
                    <a:p>
                      <a:pPr marL="0" marR="0">
                        <a:spcBef>
                          <a:spcPts val="0"/>
                        </a:spcBef>
                        <a:spcAft>
                          <a:spcPts val="0"/>
                        </a:spcAft>
                      </a:pPr>
                      <a:r>
                        <a:rPr lang="en-US" sz="1000">
                          <a:effectLst/>
                        </a:rPr>
                        <a:t>1 course (3 semester/4 quarter units)*</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Biological Science</a:t>
                      </a:r>
                      <a:endParaRPr lang="en-US" sz="1100">
                        <a:effectLst/>
                      </a:endParaRPr>
                    </a:p>
                    <a:p>
                      <a:pPr marL="0" marR="0">
                        <a:spcBef>
                          <a:spcPts val="0"/>
                        </a:spcBef>
                        <a:spcAft>
                          <a:spcPts val="0"/>
                        </a:spcAft>
                      </a:pPr>
                      <a:r>
                        <a:rPr lang="en-US" sz="1000">
                          <a:effectLst/>
                        </a:rPr>
                        <a:t>1 course (3 semester/4 quarter units)*</a:t>
                      </a:r>
                      <a:endParaRPr lang="en-US" sz="1100">
                        <a:effectLst/>
                      </a:endParaRPr>
                    </a:p>
                    <a:p>
                      <a:pPr marL="0" marR="0">
                        <a:spcBef>
                          <a:spcPts val="0"/>
                        </a:spcBef>
                        <a:spcAft>
                          <a:spcPts val="0"/>
                        </a:spcAft>
                      </a:pPr>
                      <a:r>
                        <a:rPr lang="en-US" sz="1000">
                          <a:effectLst/>
                        </a:rPr>
                        <a:t> </a:t>
                      </a:r>
                      <a:endParaRPr lang="en-US" sz="1100">
                        <a:effectLst/>
                      </a:endParaRPr>
                    </a:p>
                    <a:p>
                      <a:pPr marL="0" marR="0">
                        <a:spcBef>
                          <a:spcPts val="0"/>
                        </a:spcBef>
                        <a:spcAft>
                          <a:spcPts val="0"/>
                        </a:spcAft>
                      </a:pPr>
                      <a:r>
                        <a:rPr lang="en-US" sz="1000">
                          <a:effectLst/>
                        </a:rPr>
                        <a:t>Laboratory (for Phys/Bio Science)</a:t>
                      </a:r>
                      <a:endParaRPr lang="en-US" sz="1100">
                        <a:effectLst/>
                      </a:endParaRPr>
                    </a:p>
                    <a:p>
                      <a:pPr marL="0" marR="0">
                        <a:spcBef>
                          <a:spcPts val="0"/>
                        </a:spcBef>
                        <a:spcAft>
                          <a:spcPts val="0"/>
                        </a:spcAft>
                      </a:pPr>
                      <a:r>
                        <a:rPr lang="en-US" sz="1000">
                          <a:effectLst/>
                        </a:rPr>
                        <a:t>1 semester/1 quarter unit*</a:t>
                      </a:r>
                      <a:endParaRPr lang="en-US" sz="1100">
                        <a:effectLst/>
                      </a:endParaRPr>
                    </a:p>
                    <a:p>
                      <a:pPr marL="0" marR="0">
                        <a:spcBef>
                          <a:spcPts val="0"/>
                        </a:spcBef>
                        <a:spcAft>
                          <a:spcPts val="0"/>
                        </a:spcAft>
                      </a:pPr>
                      <a:r>
                        <a:rPr lang="en-US" sz="10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2752088088"/>
                  </a:ext>
                </a:extLst>
              </a:tr>
              <a:tr h="441690">
                <a:tc>
                  <a:txBody>
                    <a:bodyPr/>
                    <a:lstStyle/>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a:effectLst/>
                        </a:rPr>
                        <a:t>Life Long Learning and Self Development </a:t>
                      </a:r>
                      <a:endParaRPr lang="en-US" sz="1100">
                        <a:effectLst/>
                      </a:endParaRPr>
                    </a:p>
                    <a:p>
                      <a:pPr marL="0" marR="0">
                        <a:spcBef>
                          <a:spcPts val="0"/>
                        </a:spcBef>
                        <a:spcAft>
                          <a:spcPts val="0"/>
                        </a:spcAft>
                      </a:pPr>
                      <a:r>
                        <a:rPr lang="en-US" sz="1000">
                          <a:effectLst/>
                        </a:rPr>
                        <a:t>Not required (CSU Upper Division GE)</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205197970"/>
                  </a:ext>
                </a:extLst>
              </a:tr>
              <a:tr h="377354">
                <a:tc>
                  <a:txBody>
                    <a:bodyPr/>
                    <a:lstStyle/>
                    <a:p>
                      <a:pPr marL="0" marR="0">
                        <a:spcBef>
                          <a:spcPts val="0"/>
                        </a:spcBef>
                        <a:spcAft>
                          <a:spcPts val="0"/>
                        </a:spcAft>
                      </a:pPr>
                      <a:r>
                        <a:rPr lang="en-US" sz="1100">
                          <a:effectLst/>
                        </a:rPr>
                        <a:t>6</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a:effectLst/>
                        </a:rPr>
                        <a:t>Language other than English (LOTE)</a:t>
                      </a:r>
                      <a:endParaRPr lang="en-US" sz="1100">
                        <a:effectLst/>
                      </a:endParaRPr>
                    </a:p>
                    <a:p>
                      <a:pPr marL="0" marR="0">
                        <a:spcBef>
                          <a:spcPts val="0"/>
                        </a:spcBef>
                        <a:spcAft>
                          <a:spcPts val="0"/>
                        </a:spcAft>
                      </a:pPr>
                      <a:r>
                        <a:rPr lang="en-US" sz="1000">
                          <a:effectLst/>
                        </a:rPr>
                        <a:t>(Currently UC only, carries no units)</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4180131054"/>
                  </a:ext>
                </a:extLst>
              </a:tr>
              <a:tr h="566030">
                <a:tc>
                  <a:txBody>
                    <a:bodyPr/>
                    <a:lstStyle/>
                    <a:p>
                      <a:pPr marL="0" marR="0">
                        <a:spcBef>
                          <a:spcPts val="0"/>
                        </a:spcBef>
                        <a:spcAft>
                          <a:spcPts val="0"/>
                        </a:spcAft>
                      </a:pPr>
                      <a:r>
                        <a:rPr lang="en-US" sz="1100">
                          <a:effectLst/>
                        </a:rPr>
                        <a:t>7</a:t>
                      </a:r>
                    </a:p>
                    <a:p>
                      <a:pPr marL="0" marR="0">
                        <a:spcBef>
                          <a:spcPts val="0"/>
                        </a:spcBef>
                        <a:spcAft>
                          <a:spcPts val="0"/>
                        </a:spcAft>
                      </a:pPr>
                      <a:r>
                        <a:rPr lang="en-US" sz="1100">
                          <a:effectLst/>
                        </a:rPr>
                        <a:t> </a:t>
                      </a:r>
                    </a:p>
                    <a:p>
                      <a:pPr marL="0" marR="0">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Body CS)"/>
                      </a:endParaRPr>
                    </a:p>
                  </a:txBody>
                  <a:tcPr marL="49824" marR="49824" marT="0" marB="0"/>
                </a:tc>
                <a:tc>
                  <a:txBody>
                    <a:bodyPr/>
                    <a:lstStyle/>
                    <a:p>
                      <a:pPr marL="0" marR="0">
                        <a:spcBef>
                          <a:spcPts val="0"/>
                        </a:spcBef>
                        <a:spcAft>
                          <a:spcPts val="0"/>
                        </a:spcAft>
                      </a:pPr>
                      <a:r>
                        <a:rPr lang="en-US" sz="1000" dirty="0">
                          <a:effectLst/>
                        </a:rPr>
                        <a:t>Ethnic Studies</a:t>
                      </a:r>
                      <a:endParaRPr lang="en-US" sz="1100" dirty="0">
                        <a:effectLst/>
                      </a:endParaRPr>
                    </a:p>
                    <a:p>
                      <a:pPr marL="0" marR="0">
                        <a:spcBef>
                          <a:spcPts val="0"/>
                        </a:spcBef>
                        <a:spcAft>
                          <a:spcPts val="0"/>
                        </a:spcAft>
                      </a:pPr>
                      <a:r>
                        <a:rPr lang="en-US" sz="1000" dirty="0">
                          <a:effectLst/>
                        </a:rPr>
                        <a:t>1 course (3 semester/4 quarter units)*</a:t>
                      </a:r>
                      <a:endParaRPr lang="en-US" sz="1100" dirty="0">
                        <a:effectLst/>
                        <a:latin typeface="Times New Roman" panose="02020603050405020304" pitchFamily="18" charset="0"/>
                        <a:ea typeface="Times New Roman" panose="02020603050405020304" pitchFamily="18" charset="0"/>
                        <a:cs typeface="Times New Roman (Body CS)"/>
                      </a:endParaRPr>
                    </a:p>
                  </a:txBody>
                  <a:tcPr marL="49824" marR="49824" marT="0" marB="0"/>
                </a:tc>
                <a:extLst>
                  <a:ext uri="{0D108BD9-81ED-4DB2-BD59-A6C34878D82A}">
                    <a16:rowId xmlns:a16="http://schemas.microsoft.com/office/drawing/2014/main" val="174230474"/>
                  </a:ext>
                </a:extLst>
              </a:tr>
            </a:tbl>
          </a:graphicData>
        </a:graphic>
      </p:graphicFrame>
    </p:spTree>
    <p:extLst>
      <p:ext uri="{BB962C8B-B14F-4D97-AF65-F5344CB8AC3E}">
        <p14:creationId xmlns:p14="http://schemas.microsoft.com/office/powerpoint/2010/main" val="4288759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634060-FAAC-5AD7-8D9A-AB2814A60067}"/>
              </a:ext>
            </a:extLst>
          </p:cNvPr>
          <p:cNvPicPr>
            <a:picLocks noChangeAspect="1"/>
          </p:cNvPicPr>
          <p:nvPr/>
        </p:nvPicPr>
        <p:blipFill>
          <a:blip r:embed="rId2"/>
          <a:stretch>
            <a:fillRect/>
          </a:stretch>
        </p:blipFill>
        <p:spPr>
          <a:xfrm>
            <a:off x="544515" y="1321724"/>
            <a:ext cx="5551485" cy="4089862"/>
          </a:xfrm>
          <a:prstGeom prst="rect">
            <a:avLst/>
          </a:prstGeom>
        </p:spPr>
      </p:pic>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6635635" y="2635521"/>
            <a:ext cx="4767262" cy="1342045"/>
          </a:xfrm>
        </p:spPr>
        <p:txBody>
          <a:bodyPr>
            <a:normAutofit fontScale="90000"/>
          </a:bodyPr>
          <a:lstStyle/>
          <a:p>
            <a:r>
              <a:rPr lang="en-US" dirty="0"/>
              <a:t>Educational </a:t>
            </a:r>
            <a:br>
              <a:rPr lang="en-US" dirty="0"/>
            </a:br>
            <a:r>
              <a:rPr lang="en-US" dirty="0"/>
              <a:t>Services</a:t>
            </a:r>
            <a:br>
              <a:rPr lang="en-US" dirty="0"/>
            </a:br>
            <a:r>
              <a:rPr lang="en-US" dirty="0"/>
              <a:t>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a:xfrm>
            <a:off x="6635635" y="4043228"/>
            <a:ext cx="4767262" cy="602887"/>
          </a:xfrm>
        </p:spPr>
        <p:txBody>
          <a:bodyPr/>
          <a:lstStyle/>
          <a:p>
            <a:r>
              <a:rPr lang="en-US" dirty="0"/>
              <a:t>Fall 2023 Registration</a:t>
            </a:r>
          </a:p>
        </p:txBody>
      </p:sp>
      <p:sp>
        <p:nvSpPr>
          <p:cNvPr id="6" name="TextBox 5">
            <a:extLst>
              <a:ext uri="{FF2B5EF4-FFF2-40B4-BE49-F238E27FC236}">
                <a16:creationId xmlns:a16="http://schemas.microsoft.com/office/drawing/2014/main" id="{CB038393-6277-468D-B469-CEA2296B8B34}"/>
              </a:ext>
            </a:extLst>
          </p:cNvPr>
          <p:cNvSpPr txBox="1"/>
          <p:nvPr/>
        </p:nvSpPr>
        <p:spPr>
          <a:xfrm>
            <a:off x="2565170" y="4117343"/>
            <a:ext cx="1654232" cy="646331"/>
          </a:xfrm>
          <a:prstGeom prst="rect">
            <a:avLst/>
          </a:prstGeom>
          <a:noFill/>
        </p:spPr>
        <p:txBody>
          <a:bodyPr wrap="square" rtlCol="0">
            <a:spAutoFit/>
          </a:bodyPr>
          <a:lstStyle/>
          <a:p>
            <a:pPr algn="ctr"/>
            <a:r>
              <a:rPr lang="en-US" dirty="0">
                <a:solidFill>
                  <a:schemeClr val="bg1"/>
                </a:solidFill>
                <a:latin typeface="Aharoni" panose="02010803020104030203" pitchFamily="2" charset="-79"/>
                <a:cs typeface="Aharoni" panose="02010803020104030203" pitchFamily="2" charset="-79"/>
              </a:rPr>
              <a:t>Fall 2023 Registration</a:t>
            </a:r>
          </a:p>
        </p:txBody>
      </p:sp>
      <p:sp>
        <p:nvSpPr>
          <p:cNvPr id="7" name="TextBox 6">
            <a:extLst>
              <a:ext uri="{FF2B5EF4-FFF2-40B4-BE49-F238E27FC236}">
                <a16:creationId xmlns:a16="http://schemas.microsoft.com/office/drawing/2014/main" id="{1A5F2EA1-DC96-2E7B-1E9B-72ACAD4CD4DD}"/>
              </a:ext>
            </a:extLst>
          </p:cNvPr>
          <p:cNvSpPr txBox="1"/>
          <p:nvPr/>
        </p:nvSpPr>
        <p:spPr>
          <a:xfrm>
            <a:off x="2025535" y="3567398"/>
            <a:ext cx="2733502" cy="646331"/>
          </a:xfrm>
          <a:prstGeom prst="rect">
            <a:avLst/>
          </a:prstGeom>
          <a:noFill/>
        </p:spPr>
        <p:txBody>
          <a:bodyPr wrap="square" rtlCol="0">
            <a:spAutoFit/>
          </a:bodyPr>
          <a:lstStyle/>
          <a:p>
            <a:pPr algn="ctr"/>
            <a:r>
              <a:rPr lang="en-US" dirty="0">
                <a:solidFill>
                  <a:schemeClr val="bg1"/>
                </a:solidFill>
                <a:latin typeface="Aharoni" panose="02010803020104030203" pitchFamily="2" charset="-79"/>
                <a:cs typeface="Aharoni" panose="02010803020104030203" pitchFamily="2" charset="-79"/>
              </a:rPr>
              <a:t>Summer 2023 Registration</a:t>
            </a:r>
          </a:p>
        </p:txBody>
      </p:sp>
    </p:spTree>
    <p:extLst>
      <p:ext uri="{BB962C8B-B14F-4D97-AF65-F5344CB8AC3E}">
        <p14:creationId xmlns:p14="http://schemas.microsoft.com/office/powerpoint/2010/main" val="3373732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06FE7E-92C2-9394-66EA-A6A93B4978A8}"/>
              </a:ext>
            </a:extLst>
          </p:cNvPr>
          <p:cNvSpPr>
            <a:spLocks noGrp="1"/>
          </p:cNvSpPr>
          <p:nvPr>
            <p:ph type="title"/>
          </p:nvPr>
        </p:nvSpPr>
        <p:spPr>
          <a:xfrm>
            <a:off x="1088249" y="1631988"/>
            <a:ext cx="3375686" cy="2665691"/>
          </a:xfrm>
        </p:spPr>
        <p:txBody>
          <a:bodyPr/>
          <a:lstStyle/>
          <a:p>
            <a:r>
              <a:rPr lang="en-US" dirty="0"/>
              <a:t>2023 Registration</a:t>
            </a:r>
          </a:p>
        </p:txBody>
      </p:sp>
      <p:pic>
        <p:nvPicPr>
          <p:cNvPr id="7" name="Picture 6">
            <a:extLst>
              <a:ext uri="{FF2B5EF4-FFF2-40B4-BE49-F238E27FC236}">
                <a16:creationId xmlns:a16="http://schemas.microsoft.com/office/drawing/2014/main" id="{0531EA6B-076E-9D19-B62A-9AD01C8A652F}"/>
              </a:ext>
            </a:extLst>
          </p:cNvPr>
          <p:cNvPicPr>
            <a:picLocks noChangeAspect="1"/>
          </p:cNvPicPr>
          <p:nvPr/>
        </p:nvPicPr>
        <p:blipFill>
          <a:blip r:embed="rId2"/>
          <a:stretch>
            <a:fillRect/>
          </a:stretch>
        </p:blipFill>
        <p:spPr>
          <a:xfrm>
            <a:off x="5420156" y="0"/>
            <a:ext cx="6771844" cy="6858000"/>
          </a:xfrm>
          <a:prstGeom prst="rect">
            <a:avLst/>
          </a:prstGeom>
        </p:spPr>
      </p:pic>
    </p:spTree>
    <p:extLst>
      <p:ext uri="{BB962C8B-B14F-4D97-AF65-F5344CB8AC3E}">
        <p14:creationId xmlns:p14="http://schemas.microsoft.com/office/powerpoint/2010/main" val="1335413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06FE7E-92C2-9394-66EA-A6A93B4978A8}"/>
              </a:ext>
            </a:extLst>
          </p:cNvPr>
          <p:cNvSpPr>
            <a:spLocks noGrp="1"/>
          </p:cNvSpPr>
          <p:nvPr>
            <p:ph type="title"/>
          </p:nvPr>
        </p:nvSpPr>
        <p:spPr>
          <a:xfrm>
            <a:off x="1088249" y="1631988"/>
            <a:ext cx="3375686" cy="2665691"/>
          </a:xfrm>
        </p:spPr>
        <p:txBody>
          <a:bodyPr/>
          <a:lstStyle/>
          <a:p>
            <a:r>
              <a:rPr lang="en-US" dirty="0"/>
              <a:t>2023 Registration</a:t>
            </a:r>
          </a:p>
        </p:txBody>
      </p:sp>
      <p:pic>
        <p:nvPicPr>
          <p:cNvPr id="4" name="Picture 3">
            <a:extLst>
              <a:ext uri="{FF2B5EF4-FFF2-40B4-BE49-F238E27FC236}">
                <a16:creationId xmlns:a16="http://schemas.microsoft.com/office/drawing/2014/main" id="{773618CD-CB8D-395F-75DD-B22397A2E88F}"/>
              </a:ext>
            </a:extLst>
          </p:cNvPr>
          <p:cNvPicPr>
            <a:picLocks noChangeAspect="1"/>
          </p:cNvPicPr>
          <p:nvPr/>
        </p:nvPicPr>
        <p:blipFill>
          <a:blip r:embed="rId2"/>
          <a:stretch>
            <a:fillRect/>
          </a:stretch>
        </p:blipFill>
        <p:spPr>
          <a:xfrm>
            <a:off x="6206558" y="0"/>
            <a:ext cx="5985442" cy="6858000"/>
          </a:xfrm>
          <a:prstGeom prst="rect">
            <a:avLst/>
          </a:prstGeom>
        </p:spPr>
      </p:pic>
    </p:spTree>
    <p:extLst>
      <p:ext uri="{BB962C8B-B14F-4D97-AF65-F5344CB8AC3E}">
        <p14:creationId xmlns:p14="http://schemas.microsoft.com/office/powerpoint/2010/main" val="1227491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Educational </a:t>
            </a:r>
            <a:br>
              <a:rPr lang="en-US" dirty="0"/>
            </a:br>
            <a:r>
              <a:rPr lang="en-US" dirty="0"/>
              <a:t>Services</a:t>
            </a:r>
            <a:br>
              <a:rPr lang="en-US" dirty="0"/>
            </a:br>
            <a:r>
              <a:rPr lang="en-US" dirty="0"/>
              <a:t>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normAutofit/>
          </a:bodyPr>
          <a:lstStyle/>
          <a:p>
            <a:r>
              <a:rPr lang="en-US" sz="2400" dirty="0"/>
              <a:t>Ethnic Studies</a:t>
            </a:r>
          </a:p>
        </p:txBody>
      </p:sp>
      <p:sp>
        <p:nvSpPr>
          <p:cNvPr id="5" name="Text Placeholder 4">
            <a:extLst>
              <a:ext uri="{FF2B5EF4-FFF2-40B4-BE49-F238E27FC236}">
                <a16:creationId xmlns:a16="http://schemas.microsoft.com/office/drawing/2014/main" id="{AB1750A6-6C88-AE6B-B7D3-6D32F312DCA7}"/>
              </a:ext>
            </a:extLst>
          </p:cNvPr>
          <p:cNvSpPr>
            <a:spLocks noGrp="1"/>
          </p:cNvSpPr>
          <p:nvPr>
            <p:ph type="body" sz="quarter" idx="11"/>
          </p:nvPr>
        </p:nvSpPr>
        <p:spPr>
          <a:xfrm>
            <a:off x="6259484" y="3172090"/>
            <a:ext cx="5298558" cy="3099153"/>
          </a:xfrm>
        </p:spPr>
        <p:txBody>
          <a:bodyPr>
            <a:normAutofit fontScale="85000" lnSpcReduction="20000"/>
          </a:bodyPr>
          <a:lstStyle/>
          <a:p>
            <a:pPr marL="0" indent="0" rtl="0">
              <a:spcBef>
                <a:spcPts val="1800"/>
              </a:spcBef>
              <a:spcAft>
                <a:spcPts val="0"/>
              </a:spcAft>
              <a:buNone/>
            </a:pPr>
            <a:r>
              <a:rPr lang="en-US" sz="1800" b="0" i="0" u="none" strike="noStrike" dirty="0">
                <a:solidFill>
                  <a:srgbClr val="000000"/>
                </a:solidFill>
                <a:effectLst/>
              </a:rPr>
              <a:t>The IGETC 2.3 document includes a new section (Section 13.0) that previews the forthcoming list of changes required to IGETC Standards 2.3 in order to implement Area 7 Ethnic Studies starting in Fall 2023 (for the Standards, Policies, and Procedures for IGETC Version 2.4).</a:t>
            </a:r>
            <a:endParaRPr lang="en-US" dirty="0">
              <a:effectLst/>
            </a:endParaRPr>
          </a:p>
          <a:p>
            <a:pPr marL="0" indent="0" rtl="0">
              <a:spcBef>
                <a:spcPts val="1800"/>
              </a:spcBef>
              <a:spcAft>
                <a:spcPts val="0"/>
              </a:spcAft>
              <a:buNone/>
            </a:pPr>
            <a:r>
              <a:rPr lang="en-US" sz="1800" b="0" i="0" u="none" strike="noStrike" dirty="0">
                <a:solidFill>
                  <a:srgbClr val="000000"/>
                </a:solidFill>
                <a:effectLst/>
              </a:rPr>
              <a:t>During the 2022-2023 academic year, the CCC may prepare CCC Ethnic Studies courses using the Section 13.0 guidelines (noted in Standards, Policies, and Procedures for IGETC Version 2.3) to ready these courses to meet the Ethnic Studies Core requirements for Fall 2023.</a:t>
            </a:r>
            <a:endParaRPr lang="en-US" dirty="0">
              <a:effectLst/>
            </a:endParaRPr>
          </a:p>
          <a:p>
            <a:pPr indent="0" rtl="0">
              <a:spcBef>
                <a:spcPts val="600"/>
              </a:spcBef>
              <a:spcAft>
                <a:spcPts val="0"/>
              </a:spcAft>
              <a:buNone/>
            </a:pPr>
            <a:endParaRPr lang="en-US" dirty="0">
              <a:effectLst/>
            </a:endParaRPr>
          </a:p>
          <a:p>
            <a:endParaRPr lang="en-US" dirty="0"/>
          </a:p>
        </p:txBody>
      </p:sp>
      <p:pic>
        <p:nvPicPr>
          <p:cNvPr id="11266" name="Picture 2" descr="Ethnic Studies Classes Growing in Popularity | NEA">
            <a:extLst>
              <a:ext uri="{FF2B5EF4-FFF2-40B4-BE49-F238E27FC236}">
                <a16:creationId xmlns:a16="http://schemas.microsoft.com/office/drawing/2014/main" id="{9252D7F0-9760-3D2E-1547-411783CBB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26" y="389878"/>
            <a:ext cx="5008522" cy="2629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85B13902-CBA9-0359-ABB5-76FF21EE1FE1}"/>
              </a:ext>
            </a:extLst>
          </p:cNvPr>
          <p:cNvSpPr txBox="1">
            <a:spLocks/>
          </p:cNvSpPr>
          <p:nvPr/>
        </p:nvSpPr>
        <p:spPr>
          <a:xfrm>
            <a:off x="1328738" y="3171752"/>
            <a:ext cx="4190913" cy="3099153"/>
          </a:xfrm>
          <a:prstGeom prst="rect">
            <a:avLst/>
          </a:prstGeom>
        </p:spPr>
        <p:txBody>
          <a:bodyPr vert="horz" lIns="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2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05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0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0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sz="1800" dirty="0">
                <a:solidFill>
                  <a:srgbClr val="000000"/>
                </a:solidFill>
              </a:rPr>
              <a:t>CSU GE Area F:  CHIC 110A, CHIC 110B, FILI 100</a:t>
            </a:r>
          </a:p>
          <a:p>
            <a:pPr marL="0" indent="0">
              <a:spcBef>
                <a:spcPts val="1800"/>
              </a:spcBef>
              <a:buFont typeface="Arial" panose="020B0604020202020204" pitchFamily="34" charset="0"/>
              <a:buNone/>
            </a:pPr>
            <a:r>
              <a:rPr lang="en-US" sz="1800" dirty="0">
                <a:solidFill>
                  <a:srgbClr val="000000"/>
                </a:solidFill>
              </a:rPr>
              <a:t>The IGETC pattern will include Area 7 Ethnic Studies starting in Fall 2023 for the 2023-2024 academic year.</a:t>
            </a:r>
            <a:endParaRPr lang="en-US" dirty="0"/>
          </a:p>
          <a:p>
            <a:pPr indent="0">
              <a:spcBef>
                <a:spcPts val="600"/>
              </a:spcBef>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570379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fontScale="90000"/>
          </a:bodyPr>
          <a:lstStyle/>
          <a:p>
            <a:r>
              <a:rPr lang="en-US" dirty="0"/>
              <a:t>Educational </a:t>
            </a:r>
            <a:br>
              <a:rPr lang="en-US" dirty="0"/>
            </a:br>
            <a:r>
              <a:rPr lang="en-US" dirty="0"/>
              <a:t>Services</a:t>
            </a:r>
            <a:br>
              <a:rPr lang="en-US" dirty="0"/>
            </a:br>
            <a:r>
              <a:rPr lang="en-US" dirty="0"/>
              <a:t>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lstStyle/>
          <a:p>
            <a:r>
              <a:rPr lang="en-US" dirty="0"/>
              <a:t>PRT </a:t>
            </a:r>
          </a:p>
        </p:txBody>
      </p:sp>
      <p:sp>
        <p:nvSpPr>
          <p:cNvPr id="5" name="Text Placeholder 4">
            <a:extLst>
              <a:ext uri="{FF2B5EF4-FFF2-40B4-BE49-F238E27FC236}">
                <a16:creationId xmlns:a16="http://schemas.microsoft.com/office/drawing/2014/main" id="{AB1750A6-6C88-AE6B-B7D3-6D32F312DCA7}"/>
              </a:ext>
            </a:extLst>
          </p:cNvPr>
          <p:cNvSpPr>
            <a:spLocks noGrp="1"/>
          </p:cNvSpPr>
          <p:nvPr>
            <p:ph type="body" sz="quarter" idx="11"/>
          </p:nvPr>
        </p:nvSpPr>
        <p:spPr>
          <a:xfrm>
            <a:off x="6807781" y="2518756"/>
            <a:ext cx="4767262" cy="4006735"/>
          </a:xfrm>
        </p:spPr>
        <p:txBody>
          <a:bodyPr>
            <a:normAutofit fontScale="92500" lnSpcReduction="10000"/>
          </a:bodyPr>
          <a:lstStyle/>
          <a:p>
            <a:pPr marL="0" indent="0" rtl="0">
              <a:lnSpc>
                <a:spcPct val="100000"/>
              </a:lnSpc>
              <a:spcBef>
                <a:spcPts val="1800"/>
              </a:spcBef>
              <a:spcAft>
                <a:spcPts val="0"/>
              </a:spcAft>
              <a:buNone/>
            </a:pPr>
            <a:r>
              <a:rPr lang="en-US" sz="1800" b="0" i="0" u="none" strike="noStrike" dirty="0">
                <a:solidFill>
                  <a:srgbClr val="000000"/>
                </a:solidFill>
                <a:effectLst/>
              </a:rPr>
              <a:t>Streamline and expedite processes by making better use of digital forms, signatures, and workflows</a:t>
            </a:r>
          </a:p>
          <a:p>
            <a:pPr marL="0" indent="0" rtl="0">
              <a:lnSpc>
                <a:spcPct val="100000"/>
              </a:lnSpc>
              <a:spcBef>
                <a:spcPts val="1800"/>
              </a:spcBef>
              <a:spcAft>
                <a:spcPts val="0"/>
              </a:spcAft>
              <a:buNone/>
            </a:pPr>
            <a:r>
              <a:rPr lang="en-US" sz="1800" b="0" i="0" u="none" strike="noStrike" dirty="0">
                <a:solidFill>
                  <a:srgbClr val="000000"/>
                </a:solidFill>
                <a:effectLst/>
              </a:rPr>
              <a:t>Identify and implement more efficient ways of operation and/or hire a PeopleSoft expert to aid users in more nimbly using the system</a:t>
            </a:r>
          </a:p>
          <a:p>
            <a:pPr marL="0" indent="0" rtl="0">
              <a:lnSpc>
                <a:spcPct val="100000"/>
              </a:lnSpc>
              <a:spcBef>
                <a:spcPts val="1800"/>
              </a:spcBef>
              <a:spcAft>
                <a:spcPts val="0"/>
              </a:spcAft>
              <a:buNone/>
            </a:pPr>
            <a:r>
              <a:rPr lang="en-US" sz="1800" dirty="0">
                <a:solidFill>
                  <a:srgbClr val="000000"/>
                </a:solidFill>
              </a:rPr>
              <a:t>Document infrastructural barriers to student success and completion, and develop and implement a plan for resolving these issues</a:t>
            </a:r>
          </a:p>
          <a:p>
            <a:pPr marL="0" indent="0" rtl="0">
              <a:lnSpc>
                <a:spcPct val="100000"/>
              </a:lnSpc>
              <a:spcBef>
                <a:spcPts val="1800"/>
              </a:spcBef>
              <a:spcAft>
                <a:spcPts val="0"/>
              </a:spcAft>
              <a:buNone/>
            </a:pPr>
            <a:r>
              <a:rPr lang="en-US" sz="1800" dirty="0">
                <a:solidFill>
                  <a:srgbClr val="000000"/>
                </a:solidFill>
              </a:rPr>
              <a:t>Provide professional development for all constituencies focused on improved student onboarding and how to best facilitate an excellent student experience</a:t>
            </a:r>
          </a:p>
          <a:p>
            <a:pPr marL="0" indent="0" rtl="0">
              <a:lnSpc>
                <a:spcPct val="100000"/>
              </a:lnSpc>
              <a:spcBef>
                <a:spcPts val="1800"/>
              </a:spcBef>
              <a:spcAft>
                <a:spcPts val="0"/>
              </a:spcAft>
              <a:buNone/>
            </a:pPr>
            <a:r>
              <a:rPr lang="en-US" sz="1800" b="0" i="0" u="none" strike="noStrike" dirty="0">
                <a:solidFill>
                  <a:srgbClr val="000000"/>
                </a:solidFill>
                <a:effectLst/>
                <a:hlinkClick r:id="rId2"/>
              </a:rPr>
              <a:t>Click here </a:t>
            </a:r>
            <a:r>
              <a:rPr lang="en-US" sz="1800" b="0" i="0" u="none" strike="noStrike" dirty="0">
                <a:solidFill>
                  <a:srgbClr val="000000"/>
                </a:solidFill>
                <a:effectLst/>
              </a:rPr>
              <a:t>for PRT Plan</a:t>
            </a:r>
          </a:p>
          <a:p>
            <a:pPr marL="0" indent="0" rtl="0">
              <a:lnSpc>
                <a:spcPct val="100000"/>
              </a:lnSpc>
              <a:spcBef>
                <a:spcPts val="1800"/>
              </a:spcBef>
              <a:spcAft>
                <a:spcPts val="0"/>
              </a:spcAft>
              <a:buNone/>
            </a:pPr>
            <a:endParaRPr lang="en-US" sz="1800" b="0" i="0" u="none" strike="noStrike" dirty="0">
              <a:solidFill>
                <a:srgbClr val="000000"/>
              </a:solidFill>
              <a:effectLst/>
            </a:endParaRPr>
          </a:p>
          <a:p>
            <a:pPr marL="0" indent="0" rtl="0">
              <a:spcBef>
                <a:spcPts val="1800"/>
              </a:spcBef>
              <a:spcAft>
                <a:spcPts val="0"/>
              </a:spcAft>
              <a:buNone/>
            </a:pPr>
            <a:endParaRPr lang="en-US" sz="1800" b="0" i="0" u="none" strike="noStrike" dirty="0">
              <a:solidFill>
                <a:srgbClr val="000000"/>
              </a:solidFill>
              <a:effectLst/>
              <a:latin typeface="Arial" panose="020B0604020202020204" pitchFamily="34" charset="0"/>
            </a:endParaRPr>
          </a:p>
          <a:p>
            <a:pPr marL="0" indent="0" rtl="0">
              <a:spcBef>
                <a:spcPts val="1800"/>
              </a:spcBef>
              <a:spcAft>
                <a:spcPts val="0"/>
              </a:spcAft>
              <a:buNone/>
            </a:pPr>
            <a:endParaRPr lang="en-US" sz="1800" b="0" i="0" u="none" strike="noStrike" dirty="0">
              <a:solidFill>
                <a:srgbClr val="000000"/>
              </a:solidFill>
              <a:effectLst/>
              <a:latin typeface="Arial" panose="020B0604020202020204" pitchFamily="34" charset="0"/>
            </a:endParaRPr>
          </a:p>
          <a:p>
            <a:pPr indent="0" rtl="0">
              <a:spcBef>
                <a:spcPts val="600"/>
              </a:spcBef>
              <a:spcAft>
                <a:spcPts val="0"/>
              </a:spcAft>
              <a:buNone/>
            </a:pPr>
            <a:endParaRPr lang="en-US" dirty="0">
              <a:effectLst/>
            </a:endParaRPr>
          </a:p>
          <a:p>
            <a:endParaRPr lang="en-US" dirty="0"/>
          </a:p>
        </p:txBody>
      </p:sp>
      <p:sp>
        <p:nvSpPr>
          <p:cNvPr id="4" name="Rectangle 1">
            <a:extLst>
              <a:ext uri="{FF2B5EF4-FFF2-40B4-BE49-F238E27FC236}">
                <a16:creationId xmlns:a16="http://schemas.microsoft.com/office/drawing/2014/main" id="{92F42E35-3B67-C866-4778-DB2A5E3517F7}"/>
              </a:ext>
            </a:extLst>
          </p:cNvPr>
          <p:cNvSpPr>
            <a:spLocks noChangeArrowheads="1"/>
          </p:cNvSpPr>
          <p:nvPr/>
        </p:nvSpPr>
        <p:spPr bwMode="auto">
          <a:xfrm>
            <a:off x="838200" y="3452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Arial Narrow"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17616AC5-A6A6-1752-946F-8CD9D62ECBF5}"/>
              </a:ext>
            </a:extLst>
          </p:cNvPr>
          <p:cNvPicPr>
            <a:picLocks noChangeAspect="1"/>
          </p:cNvPicPr>
          <p:nvPr/>
        </p:nvPicPr>
        <p:blipFill>
          <a:blip r:embed="rId3"/>
          <a:stretch>
            <a:fillRect/>
          </a:stretch>
        </p:blipFill>
        <p:spPr>
          <a:xfrm>
            <a:off x="1028700" y="1763713"/>
            <a:ext cx="5067300" cy="3378200"/>
          </a:xfrm>
          <a:prstGeom prst="rect">
            <a:avLst/>
          </a:prstGeom>
        </p:spPr>
      </p:pic>
    </p:spTree>
    <p:extLst>
      <p:ext uri="{BB962C8B-B14F-4D97-AF65-F5344CB8AC3E}">
        <p14:creationId xmlns:p14="http://schemas.microsoft.com/office/powerpoint/2010/main" val="2273831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633958" y="2948172"/>
            <a:ext cx="4767262" cy="1342045"/>
          </a:xfrm>
        </p:spPr>
        <p:txBody>
          <a:bodyPr>
            <a:normAutofit/>
          </a:bodyPr>
          <a:lstStyle/>
          <a:p>
            <a:r>
              <a:rPr lang="en-US" dirty="0"/>
              <a:t>Legislative 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lstStyle/>
          <a:p>
            <a:r>
              <a:rPr lang="en-US" dirty="0"/>
              <a:t> </a:t>
            </a:r>
          </a:p>
        </p:txBody>
      </p:sp>
      <p:sp>
        <p:nvSpPr>
          <p:cNvPr id="4" name="Rectangle 1">
            <a:extLst>
              <a:ext uri="{FF2B5EF4-FFF2-40B4-BE49-F238E27FC236}">
                <a16:creationId xmlns:a16="http://schemas.microsoft.com/office/drawing/2014/main" id="{92F42E35-3B67-C866-4778-DB2A5E3517F7}"/>
              </a:ext>
            </a:extLst>
          </p:cNvPr>
          <p:cNvSpPr>
            <a:spLocks noChangeArrowheads="1"/>
          </p:cNvSpPr>
          <p:nvPr/>
        </p:nvSpPr>
        <p:spPr bwMode="auto">
          <a:xfrm>
            <a:off x="838200" y="3452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Arial Narrow"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CDA80AC8-E2C6-C19D-F013-1CE3791D3EB6}"/>
              </a:ext>
            </a:extLst>
          </p:cNvPr>
          <p:cNvPicPr>
            <a:picLocks noChangeAspect="1"/>
          </p:cNvPicPr>
          <p:nvPr/>
        </p:nvPicPr>
        <p:blipFill>
          <a:blip r:embed="rId2"/>
          <a:stretch>
            <a:fillRect/>
          </a:stretch>
        </p:blipFill>
        <p:spPr>
          <a:xfrm>
            <a:off x="633958" y="0"/>
            <a:ext cx="5842000" cy="2694566"/>
          </a:xfrm>
          <a:prstGeom prst="rect">
            <a:avLst/>
          </a:prstGeom>
        </p:spPr>
      </p:pic>
      <p:graphicFrame>
        <p:nvGraphicFramePr>
          <p:cNvPr id="13" name="Table 12">
            <a:extLst>
              <a:ext uri="{FF2B5EF4-FFF2-40B4-BE49-F238E27FC236}">
                <a16:creationId xmlns:a16="http://schemas.microsoft.com/office/drawing/2014/main" id="{AAE16D56-ADA9-488D-82ED-EB67462673A8}"/>
              </a:ext>
            </a:extLst>
          </p:cNvPr>
          <p:cNvGraphicFramePr>
            <a:graphicFrameLocks noGrp="1"/>
          </p:cNvGraphicFramePr>
          <p:nvPr>
            <p:extLst>
              <p:ext uri="{D42A27DB-BD31-4B8C-83A1-F6EECF244321}">
                <p14:modId xmlns:p14="http://schemas.microsoft.com/office/powerpoint/2010/main" val="3721488981"/>
              </p:ext>
            </p:extLst>
          </p:nvPr>
        </p:nvGraphicFramePr>
        <p:xfrm>
          <a:off x="6460082" y="0"/>
          <a:ext cx="5731918" cy="6923034"/>
        </p:xfrm>
        <a:graphic>
          <a:graphicData uri="http://schemas.openxmlformats.org/drawingml/2006/table">
            <a:tbl>
              <a:tblPr>
                <a:tableStyleId>{5C22544A-7EE6-4342-B048-85BDC9FD1C3A}</a:tableStyleId>
              </a:tblPr>
              <a:tblGrid>
                <a:gridCol w="498551">
                  <a:extLst>
                    <a:ext uri="{9D8B030D-6E8A-4147-A177-3AD203B41FA5}">
                      <a16:colId xmlns:a16="http://schemas.microsoft.com/office/drawing/2014/main" val="3582384584"/>
                    </a:ext>
                  </a:extLst>
                </a:gridCol>
                <a:gridCol w="1884350">
                  <a:extLst>
                    <a:ext uri="{9D8B030D-6E8A-4147-A177-3AD203B41FA5}">
                      <a16:colId xmlns:a16="http://schemas.microsoft.com/office/drawing/2014/main" val="166884467"/>
                    </a:ext>
                  </a:extLst>
                </a:gridCol>
                <a:gridCol w="2695551">
                  <a:extLst>
                    <a:ext uri="{9D8B030D-6E8A-4147-A177-3AD203B41FA5}">
                      <a16:colId xmlns:a16="http://schemas.microsoft.com/office/drawing/2014/main" val="150957673"/>
                    </a:ext>
                  </a:extLst>
                </a:gridCol>
                <a:gridCol w="653466">
                  <a:extLst>
                    <a:ext uri="{9D8B030D-6E8A-4147-A177-3AD203B41FA5}">
                      <a16:colId xmlns:a16="http://schemas.microsoft.com/office/drawing/2014/main" val="662514404"/>
                    </a:ext>
                  </a:extLst>
                </a:gridCol>
              </a:tblGrid>
              <a:tr h="214312">
                <a:tc>
                  <a:txBody>
                    <a:bodyPr/>
                    <a:lstStyle/>
                    <a:p>
                      <a:pPr algn="ctr" fontAlgn="ctr"/>
                      <a:r>
                        <a:rPr lang="en-US" sz="1200" u="none" strike="noStrike">
                          <a:effectLst/>
                        </a:rPr>
                        <a:t>Bill</a:t>
                      </a:r>
                      <a:endParaRPr lang="en-US" sz="1200" b="1" i="0" u="none" strike="noStrike">
                        <a:solidFill>
                          <a:srgbClr val="FFFFFF"/>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Name</a:t>
                      </a:r>
                      <a:endParaRPr lang="en-US" sz="1200" b="1" i="0" u="none" strike="noStrike">
                        <a:solidFill>
                          <a:srgbClr val="FFFFFF"/>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Description</a:t>
                      </a:r>
                      <a:endParaRPr lang="en-US" sz="1200" b="1" i="0" u="none" strike="noStrike">
                        <a:solidFill>
                          <a:srgbClr val="FFFFFF"/>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Status</a:t>
                      </a:r>
                      <a:endParaRPr lang="en-US" sz="1200" b="1" i="0" u="none" strike="noStrike">
                        <a:solidFill>
                          <a:srgbClr val="FFFFFF"/>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3725312645"/>
                  </a:ext>
                </a:extLst>
              </a:tr>
              <a:tr h="857250">
                <a:tc>
                  <a:txBody>
                    <a:bodyPr/>
                    <a:lstStyle/>
                    <a:p>
                      <a:pPr algn="ctr" fontAlgn="ctr"/>
                      <a:r>
                        <a:rPr lang="en-US" sz="1200" u="none" strike="noStrike">
                          <a:effectLst/>
                        </a:rPr>
                        <a:t>AB-1187</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dirty="0">
                          <a:effectLst/>
                          <a:hlinkClick r:id="rId3"/>
                        </a:rPr>
                        <a:t>Community colleges: tutoring.</a:t>
                      </a:r>
                      <a:endParaRPr lang="en-US" sz="1200" b="0" i="0" u="sng" strike="noStrike" dirty="0">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expand the type of noncredit courses eligible for state apportionment funds to include supervised tutoring for all credit and noncredit courses offered at the community colleges. </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PASSED</a:t>
                      </a:r>
                      <a:endParaRPr lang="en-US" sz="1200" b="0" i="0" u="none" strike="noStrike">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4240572622"/>
                  </a:ext>
                </a:extLst>
              </a:tr>
              <a:tr h="428626">
                <a:tc>
                  <a:txBody>
                    <a:bodyPr/>
                    <a:lstStyle/>
                    <a:p>
                      <a:pPr algn="ctr" fontAlgn="ctr"/>
                      <a:r>
                        <a:rPr lang="en-US" sz="1200" u="none" strike="noStrike">
                          <a:effectLst/>
                        </a:rPr>
                        <a:t>AB-1655</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dirty="0">
                          <a:effectLst/>
                          <a:hlinkClick r:id="rId4"/>
                        </a:rPr>
                        <a:t>State holidays: Juneteenth.</a:t>
                      </a:r>
                      <a:endParaRPr lang="en-US" sz="1200" b="0" i="0" u="sng" strike="noStrike" dirty="0">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create a state holiday on June 15th to commemorate Juneteenth. </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PASSED</a:t>
                      </a:r>
                      <a:endParaRPr lang="en-US" sz="1200" b="0" i="0" u="none" strike="noStrike">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1055512284"/>
                  </a:ext>
                </a:extLst>
              </a:tr>
              <a:tr h="1928813">
                <a:tc>
                  <a:txBody>
                    <a:bodyPr/>
                    <a:lstStyle/>
                    <a:p>
                      <a:pPr algn="ctr" fontAlgn="ctr"/>
                      <a:r>
                        <a:rPr lang="en-US" sz="1200" u="none" strike="noStrike">
                          <a:effectLst/>
                        </a:rPr>
                        <a:t>AB-1705</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a:effectLst/>
                          <a:hlinkClick r:id="rId5"/>
                        </a:rPr>
                        <a:t>Seymour-Campbell Student Success Act of 2012: matriculation: assessment.</a:t>
                      </a:r>
                      <a:endParaRPr lang="en-US" sz="1200" b="0" i="0" u="sng" strike="noStrike">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prohibit colleges from placing and enrolling students in pretransfer-level math or English coursework except under very limited circumstances, provide clarifying amendments to current equitable placement practices consistent with existing regulations and guidance, and require colleges to utilize data and local research evidence to inform a student’s placement and concurrent support. </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PASSED</a:t>
                      </a:r>
                      <a:endParaRPr lang="en-US" sz="1200" b="0" i="0" u="none" strike="noStrike">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2554636484"/>
                  </a:ext>
                </a:extLst>
              </a:tr>
              <a:tr h="1285875">
                <a:tc>
                  <a:txBody>
                    <a:bodyPr/>
                    <a:lstStyle/>
                    <a:p>
                      <a:pPr algn="ctr" fontAlgn="ctr"/>
                      <a:r>
                        <a:rPr lang="en-US" sz="1200" u="none" strike="noStrike">
                          <a:effectLst/>
                        </a:rPr>
                        <a:t>AB-2881</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a:effectLst/>
                          <a:hlinkClick r:id="rId6"/>
                        </a:rPr>
                        <a:t>Public postsecondary education: students with dependent children.</a:t>
                      </a:r>
                      <a:endParaRPr lang="en-US" sz="1200" b="0" i="0" u="sng" strike="noStrike">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require public institutions of higher education to grant priority enrollment to student parents and ensure students have specified information to enroll in the California Special Supplemental Food Program for Women, Infants, and Children (WIC).</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PASSED</a:t>
                      </a:r>
                      <a:endParaRPr lang="en-US" sz="1200" b="0" i="0" u="none" strike="noStrike">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1302969529"/>
                  </a:ext>
                </a:extLst>
              </a:tr>
              <a:tr h="857250">
                <a:tc>
                  <a:txBody>
                    <a:bodyPr/>
                    <a:lstStyle/>
                    <a:p>
                      <a:pPr algn="ctr" fontAlgn="ctr"/>
                      <a:r>
                        <a:rPr lang="en-US" sz="1200" u="none" strike="noStrike">
                          <a:effectLst/>
                        </a:rPr>
                        <a:t>SB-964</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a:effectLst/>
                          <a:hlinkClick r:id="rId7"/>
                        </a:rPr>
                        <a:t>Behavioral health.</a:t>
                      </a:r>
                      <a:endParaRPr lang="en-US" sz="1200" b="0" i="0" u="sng" strike="noStrike">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require the CCCs, CSU, and UC to develop two accelerated programs of study related to associate’s degrees, bachelor’s degrees, and master’s degrees in social work. </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a:effectLst/>
                        </a:rPr>
                        <a:t>VETOED</a:t>
                      </a:r>
                      <a:endParaRPr lang="en-US" sz="1200" b="0" i="0" u="none" strike="noStrike">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1117785437"/>
                  </a:ext>
                </a:extLst>
              </a:tr>
              <a:tr h="1285875">
                <a:tc>
                  <a:txBody>
                    <a:bodyPr/>
                    <a:lstStyle/>
                    <a:p>
                      <a:pPr algn="ctr" fontAlgn="ctr"/>
                      <a:r>
                        <a:rPr lang="en-US" sz="1200" u="none" strike="noStrike">
                          <a:effectLst/>
                        </a:rPr>
                        <a:t>SB-1141</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sng" strike="noStrike" dirty="0">
                          <a:effectLst/>
                          <a:hlinkClick r:id="rId8"/>
                        </a:rPr>
                        <a:t>Public postsecondary education: exemption from payment of nonresident tuition.</a:t>
                      </a:r>
                      <a:endParaRPr lang="en-US" sz="1200" b="0" i="0" u="sng" strike="noStrike" dirty="0">
                        <a:solidFill>
                          <a:srgbClr val="8064A2"/>
                        </a:solidFill>
                        <a:effectLst/>
                        <a:latin typeface="Calibri" panose="020F0502020204030204" pitchFamily="34" charset="0"/>
                      </a:endParaRPr>
                    </a:p>
                  </a:txBody>
                  <a:tcPr marL="6799" marR="6799" marT="6799" marB="0" anchor="ctr"/>
                </a:tc>
                <a:tc>
                  <a:txBody>
                    <a:bodyPr/>
                    <a:lstStyle/>
                    <a:p>
                      <a:pPr algn="l" fontAlgn="ctr"/>
                      <a:r>
                        <a:rPr lang="en-US" sz="1200" u="none" strike="noStrike">
                          <a:effectLst/>
                        </a:rPr>
                        <a:t>Would remove the two-year cap on full-time enrollment in credit courses that can be counted towards achieving AB 540 status and change the threshold to qualify from three to two years of full-time attendance. </a:t>
                      </a:r>
                      <a:endParaRPr lang="en-US" sz="1200" b="0" i="0" u="none" strike="noStrike">
                        <a:solidFill>
                          <a:srgbClr val="000000"/>
                        </a:solidFill>
                        <a:effectLst/>
                        <a:latin typeface="Calibri" panose="020F0502020204030204" pitchFamily="34" charset="0"/>
                      </a:endParaRPr>
                    </a:p>
                  </a:txBody>
                  <a:tcPr marL="6799" marR="6799" marT="6799" marB="0" anchor="ctr"/>
                </a:tc>
                <a:tc>
                  <a:txBody>
                    <a:bodyPr/>
                    <a:lstStyle/>
                    <a:p>
                      <a:pPr algn="ctr" fontAlgn="ctr"/>
                      <a:r>
                        <a:rPr lang="en-US" sz="1200" u="none" strike="noStrike" dirty="0">
                          <a:effectLst/>
                        </a:rPr>
                        <a:t>SIGNED</a:t>
                      </a:r>
                      <a:endParaRPr lang="en-US" sz="1200" b="0" i="0" u="none" strike="noStrike" dirty="0">
                        <a:solidFill>
                          <a:srgbClr val="000000"/>
                        </a:solidFill>
                        <a:effectLst/>
                        <a:latin typeface="Calibri" panose="020F0502020204030204" pitchFamily="34" charset="0"/>
                      </a:endParaRPr>
                    </a:p>
                  </a:txBody>
                  <a:tcPr marL="6799" marR="6799" marT="6799" marB="0" anchor="ctr"/>
                </a:tc>
                <a:extLst>
                  <a:ext uri="{0D108BD9-81ED-4DB2-BD59-A6C34878D82A}">
                    <a16:rowId xmlns:a16="http://schemas.microsoft.com/office/drawing/2014/main" val="3033686554"/>
                  </a:ext>
                </a:extLst>
              </a:tr>
            </a:tbl>
          </a:graphicData>
        </a:graphic>
      </p:graphicFrame>
    </p:spTree>
    <p:extLst>
      <p:ext uri="{BB962C8B-B14F-4D97-AF65-F5344CB8AC3E}">
        <p14:creationId xmlns:p14="http://schemas.microsoft.com/office/powerpoint/2010/main" val="2476433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633958" y="2948172"/>
            <a:ext cx="4767262" cy="1342045"/>
          </a:xfrm>
        </p:spPr>
        <p:txBody>
          <a:bodyPr>
            <a:normAutofit/>
          </a:bodyPr>
          <a:lstStyle/>
          <a:p>
            <a:r>
              <a:rPr lang="en-US" dirty="0"/>
              <a:t>Legislative Updates</a:t>
            </a:r>
          </a:p>
        </p:txBody>
      </p:sp>
      <p:sp>
        <p:nvSpPr>
          <p:cNvPr id="3" name="Text Placeholder 2">
            <a:extLst>
              <a:ext uri="{FF2B5EF4-FFF2-40B4-BE49-F238E27FC236}">
                <a16:creationId xmlns:a16="http://schemas.microsoft.com/office/drawing/2014/main" id="{37CAF184-3A50-DCC4-6156-03AA4315A102}"/>
              </a:ext>
            </a:extLst>
          </p:cNvPr>
          <p:cNvSpPr>
            <a:spLocks noGrp="1"/>
          </p:cNvSpPr>
          <p:nvPr>
            <p:ph type="body" sz="quarter" idx="12"/>
          </p:nvPr>
        </p:nvSpPr>
        <p:spPr/>
        <p:txBody>
          <a:bodyPr/>
          <a:lstStyle/>
          <a:p>
            <a:r>
              <a:rPr lang="en-US" dirty="0"/>
              <a:t> </a:t>
            </a:r>
          </a:p>
        </p:txBody>
      </p:sp>
      <p:sp>
        <p:nvSpPr>
          <p:cNvPr id="4" name="Rectangle 1">
            <a:extLst>
              <a:ext uri="{FF2B5EF4-FFF2-40B4-BE49-F238E27FC236}">
                <a16:creationId xmlns:a16="http://schemas.microsoft.com/office/drawing/2014/main" id="{92F42E35-3B67-C866-4778-DB2A5E3517F7}"/>
              </a:ext>
            </a:extLst>
          </p:cNvPr>
          <p:cNvSpPr>
            <a:spLocks noChangeArrowheads="1"/>
          </p:cNvSpPr>
          <p:nvPr/>
        </p:nvSpPr>
        <p:spPr bwMode="auto">
          <a:xfrm>
            <a:off x="838200" y="3452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chemeClr val="tx1"/>
                </a:solidFill>
                <a:effectLst/>
                <a:latin typeface="Arial Narrow"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CDA80AC8-E2C6-C19D-F013-1CE3791D3EB6}"/>
              </a:ext>
            </a:extLst>
          </p:cNvPr>
          <p:cNvPicPr>
            <a:picLocks noChangeAspect="1"/>
          </p:cNvPicPr>
          <p:nvPr/>
        </p:nvPicPr>
        <p:blipFill>
          <a:blip r:embed="rId2"/>
          <a:stretch>
            <a:fillRect/>
          </a:stretch>
        </p:blipFill>
        <p:spPr>
          <a:xfrm>
            <a:off x="633958" y="0"/>
            <a:ext cx="5842000" cy="2694566"/>
          </a:xfrm>
          <a:prstGeom prst="rect">
            <a:avLst/>
          </a:prstGeom>
        </p:spPr>
      </p:pic>
      <p:graphicFrame>
        <p:nvGraphicFramePr>
          <p:cNvPr id="2" name="Table 1">
            <a:extLst>
              <a:ext uri="{FF2B5EF4-FFF2-40B4-BE49-F238E27FC236}">
                <a16:creationId xmlns:a16="http://schemas.microsoft.com/office/drawing/2014/main" id="{8A7E8EB6-856E-8286-6AA9-B26211BAFF08}"/>
              </a:ext>
            </a:extLst>
          </p:cNvPr>
          <p:cNvGraphicFramePr>
            <a:graphicFrameLocks noGrp="1"/>
          </p:cNvGraphicFramePr>
          <p:nvPr>
            <p:extLst>
              <p:ext uri="{D42A27DB-BD31-4B8C-83A1-F6EECF244321}">
                <p14:modId xmlns:p14="http://schemas.microsoft.com/office/powerpoint/2010/main" val="3569593964"/>
              </p:ext>
            </p:extLst>
          </p:nvPr>
        </p:nvGraphicFramePr>
        <p:xfrm>
          <a:off x="6475959" y="-306"/>
          <a:ext cx="5703340" cy="6858305"/>
        </p:xfrm>
        <a:graphic>
          <a:graphicData uri="http://schemas.openxmlformats.org/drawingml/2006/table">
            <a:tbl>
              <a:tblPr>
                <a:tableStyleId>{5C22544A-7EE6-4342-B048-85BDC9FD1C3A}</a:tableStyleId>
              </a:tblPr>
              <a:tblGrid>
                <a:gridCol w="445298">
                  <a:extLst>
                    <a:ext uri="{9D8B030D-6E8A-4147-A177-3AD203B41FA5}">
                      <a16:colId xmlns:a16="http://schemas.microsoft.com/office/drawing/2014/main" val="2510384315"/>
                    </a:ext>
                  </a:extLst>
                </a:gridCol>
                <a:gridCol w="1683077">
                  <a:extLst>
                    <a:ext uri="{9D8B030D-6E8A-4147-A177-3AD203B41FA5}">
                      <a16:colId xmlns:a16="http://schemas.microsoft.com/office/drawing/2014/main" val="3922793479"/>
                    </a:ext>
                  </a:extLst>
                </a:gridCol>
                <a:gridCol w="2407631">
                  <a:extLst>
                    <a:ext uri="{9D8B030D-6E8A-4147-A177-3AD203B41FA5}">
                      <a16:colId xmlns:a16="http://schemas.microsoft.com/office/drawing/2014/main" val="3969201085"/>
                    </a:ext>
                  </a:extLst>
                </a:gridCol>
                <a:gridCol w="583667">
                  <a:extLst>
                    <a:ext uri="{9D8B030D-6E8A-4147-A177-3AD203B41FA5}">
                      <a16:colId xmlns:a16="http://schemas.microsoft.com/office/drawing/2014/main" val="134824240"/>
                    </a:ext>
                  </a:extLst>
                </a:gridCol>
                <a:gridCol w="583667">
                  <a:extLst>
                    <a:ext uri="{9D8B030D-6E8A-4147-A177-3AD203B41FA5}">
                      <a16:colId xmlns:a16="http://schemas.microsoft.com/office/drawing/2014/main" val="962794278"/>
                    </a:ext>
                  </a:extLst>
                </a:gridCol>
              </a:tblGrid>
              <a:tr h="2526744">
                <a:tc>
                  <a:txBody>
                    <a:bodyPr/>
                    <a:lstStyle/>
                    <a:p>
                      <a:pPr algn="ctr" fontAlgn="ctr"/>
                      <a:r>
                        <a:rPr lang="en-US" sz="1100" u="none" strike="noStrike">
                          <a:effectLst/>
                        </a:rPr>
                        <a:t>AB-1958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sng" strike="noStrike">
                          <a:effectLst/>
                          <a:hlinkClick r:id="rId3"/>
                        </a:rPr>
                        <a:t>The Community College Student Access, Retention, and Debt Cancellation Program.</a:t>
                      </a:r>
                      <a:endParaRPr lang="en-US" sz="1100" b="0" i="0" u="sng" strike="noStrike">
                        <a:solidFill>
                          <a:srgbClr val="8064A2"/>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Would establish the Community College Student Access, Retention, and Debt Cancellation Program to support efforts to increase student retention rates and enrollment by engaging former community college students who may have withdrawn from a community college due to the impacts of the COVID-19 pandemic.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PASSED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15335635"/>
                  </a:ext>
                </a:extLst>
              </a:tr>
              <a:tr h="1443854">
                <a:tc>
                  <a:txBody>
                    <a:bodyPr/>
                    <a:lstStyle/>
                    <a:p>
                      <a:pPr algn="ctr" fontAlgn="ctr"/>
                      <a:r>
                        <a:rPr lang="en-US" sz="1100" u="none" strike="noStrike">
                          <a:effectLst/>
                        </a:rPr>
                        <a:t>AB-2683</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sng" strike="noStrike">
                          <a:effectLst/>
                          <a:hlinkClick r:id="rId4"/>
                        </a:rPr>
                        <a:t>Postsecondary education: sexual violence and harassment: training and resources.</a:t>
                      </a:r>
                      <a:endParaRPr lang="en-US" sz="1100" b="0" i="0" u="sng" strike="noStrike">
                        <a:solidFill>
                          <a:srgbClr val="8064A2"/>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Would require UCs, CSUs, and CCCs campuses to annually train students on sexual assault and harassment prevention.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PASSED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5398988"/>
                  </a:ext>
                </a:extLst>
              </a:tr>
              <a:tr h="1082890">
                <a:tc>
                  <a:txBody>
                    <a:bodyPr/>
                    <a:lstStyle/>
                    <a:p>
                      <a:pPr algn="ctr" fontAlgn="ctr"/>
                      <a:r>
                        <a:rPr lang="en-US" sz="1100" u="none" strike="noStrike">
                          <a:effectLst/>
                        </a:rPr>
                        <a:t>AB-2810</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sng" strike="noStrike">
                          <a:effectLst/>
                          <a:hlinkClick r:id="rId5"/>
                        </a:rPr>
                        <a:t>Student nutrition: CalFresh: student eligibility: Federal Application for Student Aid data.</a:t>
                      </a:r>
                      <a:endParaRPr lang="en-US" sz="1100" b="0" i="0" u="sng" strike="noStrike">
                        <a:solidFill>
                          <a:srgbClr val="8064A2"/>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Would require the CSU and CCCs to use FAFSA data to identify students who meet the income requirements of the CalFresh program.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PASSED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24939599"/>
                  </a:ext>
                </a:extLst>
              </a:tr>
              <a:tr h="1804817">
                <a:tc>
                  <a:txBody>
                    <a:bodyPr/>
                    <a:lstStyle/>
                    <a:p>
                      <a:pPr algn="ctr" fontAlgn="ctr"/>
                      <a:r>
                        <a:rPr lang="en-US" sz="1100" u="none" strike="noStrike">
                          <a:effectLst/>
                        </a:rPr>
                        <a:t>AB-1232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sng" strike="noStrike">
                          <a:effectLst/>
                          <a:hlinkClick r:id="rId6"/>
                        </a:rPr>
                        <a:t>Community colleges: nonresident tuition fees: English as a second language courses.</a:t>
                      </a:r>
                      <a:endParaRPr lang="en-US" sz="1100" b="0" i="0" u="sng" strike="noStrike">
                        <a:solidFill>
                          <a:srgbClr val="8064A2"/>
                        </a:solidFill>
                        <a:effectLst/>
                        <a:latin typeface="Calibri" panose="020F0502020204030204" pitchFamily="34" charset="0"/>
                      </a:endParaRPr>
                    </a:p>
                  </a:txBody>
                  <a:tcPr marL="9525" marR="9525" marT="9525" marB="0" anchor="ctr"/>
                </a:tc>
                <a:tc>
                  <a:txBody>
                    <a:bodyPr/>
                    <a:lstStyle/>
                    <a:p>
                      <a:pPr algn="l" fontAlgn="ctr"/>
                      <a:r>
                        <a:rPr lang="en-US" sz="1100" u="none" strike="noStrike" dirty="0">
                          <a:effectLst/>
                        </a:rPr>
                        <a:t>Would add an exemption for payment of nonresident tuition fee at a California Community College to certain nonresident students who enroll in a credit English as a second language (ESL) course.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SIGNED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Yes</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59396386"/>
                  </a:ext>
                </a:extLst>
              </a:tr>
            </a:tbl>
          </a:graphicData>
        </a:graphic>
      </p:graphicFrame>
    </p:spTree>
    <p:extLst>
      <p:ext uri="{BB962C8B-B14F-4D97-AF65-F5344CB8AC3E}">
        <p14:creationId xmlns:p14="http://schemas.microsoft.com/office/powerpoint/2010/main" val="3971398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ravel Themed Flat lay">
            <a:extLst>
              <a:ext uri="{FF2B5EF4-FFF2-40B4-BE49-F238E27FC236}">
                <a16:creationId xmlns:a16="http://schemas.microsoft.com/office/drawing/2014/main" id="{2320BECE-3734-8743-8137-451E559E9974}"/>
              </a:ext>
            </a:extLst>
          </p:cNvPr>
          <p:cNvPicPr>
            <a:picLocks noGrp="1" noChangeAspect="1"/>
          </p:cNvPicPr>
          <p:nvPr>
            <p:ph type="pic" sz="quarter" idx="13"/>
          </p:nvPr>
        </p:nvPicPr>
        <p:blipFill>
          <a:blip r:embed="rId3"/>
          <a:srcRect t="11745" b="11745"/>
          <a:stretch>
            <a:fillRect/>
          </a:stretch>
        </p:blipFill>
        <p:spPr>
          <a:xfrm>
            <a:off x="838200" y="0"/>
            <a:ext cx="11353800" cy="5791201"/>
          </a:xfrm>
        </p:spPr>
      </p:pic>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p:txBody>
          <a:bodyPr anchor="b"/>
          <a:lstStyle/>
          <a:p>
            <a:pPr lvl="0"/>
            <a:r>
              <a:rPr lang="en-US" dirty="0">
                <a:sym typeface="Bebas"/>
              </a:rPr>
              <a:t>THANK YOU</a:t>
            </a:r>
            <a:endParaRPr lang="en-US" dirty="0"/>
          </a:p>
        </p:txBody>
      </p:sp>
      <p:sp>
        <p:nvSpPr>
          <p:cNvPr id="6" name="Text Placeholder 5">
            <a:extLst>
              <a:ext uri="{FF2B5EF4-FFF2-40B4-BE49-F238E27FC236}">
                <a16:creationId xmlns:a16="http://schemas.microsoft.com/office/drawing/2014/main" id="{4E492036-E696-4CD7-AA21-39FC74717BB9}"/>
              </a:ext>
            </a:extLst>
          </p:cNvPr>
          <p:cNvSpPr>
            <a:spLocks noGrp="1"/>
          </p:cNvSpPr>
          <p:nvPr>
            <p:ph type="body" sz="quarter" idx="14"/>
          </p:nvPr>
        </p:nvSpPr>
        <p:spPr>
          <a:xfrm>
            <a:off x="9039225" y="152400"/>
            <a:ext cx="3062289" cy="1562099"/>
          </a:xfrm>
        </p:spPr>
        <p:txBody>
          <a:bodyPr>
            <a:normAutofit/>
          </a:bodyPr>
          <a:lstStyle/>
          <a:p>
            <a:r>
              <a:rPr lang="en-US" dirty="0"/>
              <a:t>Educational Services</a:t>
            </a:r>
          </a:p>
        </p:txBody>
      </p:sp>
    </p:spTree>
    <p:extLst>
      <p:ext uri="{BB962C8B-B14F-4D97-AF65-F5344CB8AC3E}">
        <p14:creationId xmlns:p14="http://schemas.microsoft.com/office/powerpoint/2010/main" val="511889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7A04E8-D33E-244D-AFB2-10B9CDB5C584}"/>
              </a:ext>
            </a:extLst>
          </p:cNvPr>
          <p:cNvSpPr>
            <a:spLocks noGrp="1"/>
          </p:cNvSpPr>
          <p:nvPr>
            <p:ph type="title"/>
          </p:nvPr>
        </p:nvSpPr>
        <p:spPr>
          <a:xfrm>
            <a:off x="1328737" y="2060508"/>
            <a:ext cx="4008437" cy="1395208"/>
          </a:xfrm>
        </p:spPr>
        <p:txBody>
          <a:bodyPr>
            <a:normAutofit/>
          </a:bodyPr>
          <a:lstStyle/>
          <a:p>
            <a:r>
              <a:rPr lang="en-US" dirty="0"/>
              <a:t>Welcome!</a:t>
            </a:r>
          </a:p>
        </p:txBody>
      </p:sp>
      <p:sp>
        <p:nvSpPr>
          <p:cNvPr id="11" name="Text Placeholder 10">
            <a:extLst>
              <a:ext uri="{FF2B5EF4-FFF2-40B4-BE49-F238E27FC236}">
                <a16:creationId xmlns:a16="http://schemas.microsoft.com/office/drawing/2014/main" id="{9349A659-D3D2-9F43-B94A-438B0C55F672}"/>
              </a:ext>
            </a:extLst>
          </p:cNvPr>
          <p:cNvSpPr>
            <a:spLocks noGrp="1"/>
          </p:cNvSpPr>
          <p:nvPr>
            <p:ph type="body" sz="quarter" idx="12"/>
          </p:nvPr>
        </p:nvSpPr>
        <p:spPr>
          <a:xfrm>
            <a:off x="1328738" y="3455716"/>
            <a:ext cx="3720340" cy="1295188"/>
          </a:xfrm>
        </p:spPr>
        <p:txBody>
          <a:bodyPr anchor="t">
            <a:normAutofit fontScale="92500" lnSpcReduction="10000"/>
          </a:bodyPr>
          <a:lstStyle/>
          <a:p>
            <a:r>
              <a:rPr lang="en-US" sz="2400" dirty="0"/>
              <a:t>Susan </a:t>
            </a:r>
            <a:r>
              <a:rPr lang="en-US" sz="2400" dirty="0" err="1"/>
              <a:t>Topham</a:t>
            </a:r>
            <a:r>
              <a:rPr lang="en-US" sz="2400" dirty="0"/>
              <a:t>, Ed. D.</a:t>
            </a:r>
            <a:br>
              <a:rPr lang="en-US" sz="2400" dirty="0"/>
            </a:br>
            <a:r>
              <a:rPr lang="en-US" sz="2400" dirty="0"/>
              <a:t> </a:t>
            </a:r>
            <a:br>
              <a:rPr lang="en-US" sz="2400" dirty="0"/>
            </a:br>
            <a:r>
              <a:rPr lang="en-US" sz="2400" dirty="0"/>
              <a:t>Vice Chancellor Educational Services</a:t>
            </a:r>
          </a:p>
        </p:txBody>
      </p:sp>
      <p:sp>
        <p:nvSpPr>
          <p:cNvPr id="3" name="Picture Placeholder 2">
            <a:extLst>
              <a:ext uri="{FF2B5EF4-FFF2-40B4-BE49-F238E27FC236}">
                <a16:creationId xmlns:a16="http://schemas.microsoft.com/office/drawing/2014/main" id="{D66816A9-DD65-12FD-0930-A50D02D2E307}"/>
              </a:ext>
            </a:extLst>
          </p:cNvPr>
          <p:cNvSpPr>
            <a:spLocks noGrp="1"/>
          </p:cNvSpPr>
          <p:nvPr>
            <p:ph type="pic" sz="quarter" idx="14"/>
          </p:nvPr>
        </p:nvSpPr>
        <p:spPr/>
      </p:sp>
      <p:pic>
        <p:nvPicPr>
          <p:cNvPr id="3074" name="Picture 2" descr="Cabinet | San Diego Community College District">
            <a:extLst>
              <a:ext uri="{FF2B5EF4-FFF2-40B4-BE49-F238E27FC236}">
                <a16:creationId xmlns:a16="http://schemas.microsoft.com/office/drawing/2014/main" id="{4D2C456F-4313-ADD0-7696-9A1D4A924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26716"/>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lor district seal with district name to the right">
            <a:extLst>
              <a:ext uri="{FF2B5EF4-FFF2-40B4-BE49-F238E27FC236}">
                <a16:creationId xmlns:a16="http://schemas.microsoft.com/office/drawing/2014/main" id="{C748AC72-5199-AF45-081A-AFEBC87A4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017" y="5114925"/>
            <a:ext cx="2809875"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3424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3BC3A2D7-5CFE-0944-821B-1E6E6760B61B}"/>
              </a:ext>
            </a:extLst>
          </p:cNvPr>
          <p:cNvSpPr>
            <a:spLocks noGrp="1"/>
          </p:cNvSpPr>
          <p:nvPr>
            <p:ph type="title"/>
          </p:nvPr>
        </p:nvSpPr>
        <p:spPr/>
        <p:txBody>
          <a:bodyPr/>
          <a:lstStyle/>
          <a:p>
            <a:r>
              <a:rPr lang="en-US" dirty="0"/>
              <a:t>GUIDING  YOU</a:t>
            </a:r>
            <a:br>
              <a:rPr lang="en-US" dirty="0"/>
            </a:br>
            <a:r>
              <a:rPr lang="en-US" dirty="0"/>
              <a:t>IN  CAMPUS</a:t>
            </a:r>
            <a:br>
              <a:rPr lang="en-US" dirty="0"/>
            </a:br>
            <a:r>
              <a:rPr lang="en-US" dirty="0"/>
              <a:t>SOLUTIONS</a:t>
            </a:r>
          </a:p>
        </p:txBody>
      </p:sp>
      <p:sp>
        <p:nvSpPr>
          <p:cNvPr id="25" name="Text Placeholder 24">
            <a:extLst>
              <a:ext uri="{FF2B5EF4-FFF2-40B4-BE49-F238E27FC236}">
                <a16:creationId xmlns:a16="http://schemas.microsoft.com/office/drawing/2014/main" id="{F8C6BF16-D352-864F-9ABC-9C63470E63C1}"/>
              </a:ext>
            </a:extLst>
          </p:cNvPr>
          <p:cNvSpPr>
            <a:spLocks noGrp="1"/>
          </p:cNvSpPr>
          <p:nvPr>
            <p:ph type="body" idx="1"/>
          </p:nvPr>
        </p:nvSpPr>
        <p:spPr/>
        <p:txBody>
          <a:bodyPr>
            <a:normAutofit/>
          </a:bodyPr>
          <a:lstStyle/>
          <a:p>
            <a:r>
              <a:rPr lang="en-US" sz="2400" dirty="0"/>
              <a:t>Updated Counselors Guide</a:t>
            </a:r>
          </a:p>
        </p:txBody>
      </p:sp>
      <p:pic>
        <p:nvPicPr>
          <p:cNvPr id="6" name="Picture Placeholder 5" descr="Diagram">
            <a:extLst>
              <a:ext uri="{FF2B5EF4-FFF2-40B4-BE49-F238E27FC236}">
                <a16:creationId xmlns:a16="http://schemas.microsoft.com/office/drawing/2014/main" id="{4F085107-2743-B59F-00D5-23D5D8074D19}"/>
              </a:ext>
            </a:extLst>
          </p:cNvPr>
          <p:cNvPicPr>
            <a:picLocks noGrp="1" noChangeAspect="1"/>
          </p:cNvPicPr>
          <p:nvPr>
            <p:ph type="pic" sz="quarter" idx="13"/>
          </p:nvPr>
        </p:nvPicPr>
        <p:blipFill rotWithShape="1">
          <a:blip r:embed="rId3"/>
          <a:srcRect l="-29119" r="34769"/>
          <a:stretch/>
        </p:blipFill>
        <p:spPr>
          <a:xfrm>
            <a:off x="831850" y="0"/>
            <a:ext cx="11360150" cy="6858000"/>
          </a:xfrm>
        </p:spPr>
      </p:pic>
    </p:spTree>
    <p:extLst>
      <p:ext uri="{BB962C8B-B14F-4D97-AF65-F5344CB8AC3E}">
        <p14:creationId xmlns:p14="http://schemas.microsoft.com/office/powerpoint/2010/main" val="635272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3BC3A2D7-5CFE-0944-821B-1E6E6760B61B}"/>
              </a:ext>
            </a:extLst>
          </p:cNvPr>
          <p:cNvSpPr>
            <a:spLocks noGrp="1"/>
          </p:cNvSpPr>
          <p:nvPr>
            <p:ph type="title"/>
          </p:nvPr>
        </p:nvSpPr>
        <p:spPr/>
        <p:txBody>
          <a:bodyPr/>
          <a:lstStyle/>
          <a:p>
            <a:r>
              <a:rPr lang="en-US" dirty="0"/>
              <a:t>Campus Solutions Counselor Manual</a:t>
            </a:r>
          </a:p>
        </p:txBody>
      </p:sp>
      <p:sp>
        <p:nvSpPr>
          <p:cNvPr id="25" name="Text Placeholder 24">
            <a:extLst>
              <a:ext uri="{FF2B5EF4-FFF2-40B4-BE49-F238E27FC236}">
                <a16:creationId xmlns:a16="http://schemas.microsoft.com/office/drawing/2014/main" id="{F8C6BF16-D352-864F-9ABC-9C63470E63C1}"/>
              </a:ext>
            </a:extLst>
          </p:cNvPr>
          <p:cNvSpPr>
            <a:spLocks noGrp="1"/>
          </p:cNvSpPr>
          <p:nvPr>
            <p:ph type="body" idx="1"/>
          </p:nvPr>
        </p:nvSpPr>
        <p:spPr/>
        <p:txBody>
          <a:bodyPr/>
          <a:lstStyle/>
          <a:p>
            <a:r>
              <a:rPr lang="en-US" dirty="0">
                <a:hlinkClick r:id="rId3"/>
              </a:rPr>
              <a:t>https://mysdccd.atlassian.net/wiki/download/attachments/1015906305/Counselors%20Manual%203-1_Updated_2022.pdf?api=v2</a:t>
            </a:r>
            <a:r>
              <a:rPr lang="en-US" dirty="0"/>
              <a:t> </a:t>
            </a:r>
          </a:p>
        </p:txBody>
      </p:sp>
      <p:pic>
        <p:nvPicPr>
          <p:cNvPr id="6" name="Picture Placeholder 5" descr="Diagram">
            <a:extLst>
              <a:ext uri="{FF2B5EF4-FFF2-40B4-BE49-F238E27FC236}">
                <a16:creationId xmlns:a16="http://schemas.microsoft.com/office/drawing/2014/main" id="{4F085107-2743-B59F-00D5-23D5D8074D19}"/>
              </a:ext>
            </a:extLst>
          </p:cNvPr>
          <p:cNvPicPr>
            <a:picLocks noGrp="1" noChangeAspect="1"/>
          </p:cNvPicPr>
          <p:nvPr>
            <p:ph type="pic" sz="quarter" idx="13"/>
          </p:nvPr>
        </p:nvPicPr>
        <p:blipFill rotWithShape="1">
          <a:blip r:embed="rId4"/>
          <a:srcRect l="-29119" r="34769"/>
          <a:stretch/>
        </p:blipFill>
        <p:spPr>
          <a:xfrm>
            <a:off x="831850" y="0"/>
            <a:ext cx="11360150" cy="6858000"/>
          </a:xfrm>
        </p:spPr>
      </p:pic>
      <p:pic>
        <p:nvPicPr>
          <p:cNvPr id="3" name="Picture 2">
            <a:extLst>
              <a:ext uri="{FF2B5EF4-FFF2-40B4-BE49-F238E27FC236}">
                <a16:creationId xmlns:a16="http://schemas.microsoft.com/office/drawing/2014/main" id="{136D0456-9AB8-8B58-3909-3DFE85EA21A2}"/>
              </a:ext>
            </a:extLst>
          </p:cNvPr>
          <p:cNvPicPr>
            <a:picLocks noChangeAspect="1"/>
          </p:cNvPicPr>
          <p:nvPr/>
        </p:nvPicPr>
        <p:blipFill>
          <a:blip r:embed="rId5"/>
          <a:stretch>
            <a:fillRect/>
          </a:stretch>
        </p:blipFill>
        <p:spPr>
          <a:xfrm>
            <a:off x="6661075" y="0"/>
            <a:ext cx="5530925" cy="6858000"/>
          </a:xfrm>
          <a:prstGeom prst="rect">
            <a:avLst/>
          </a:prstGeom>
        </p:spPr>
      </p:pic>
      <p:pic>
        <p:nvPicPr>
          <p:cNvPr id="4" name="Picture 3" descr="Qr code&#10;&#10;Description automatically generated">
            <a:extLst>
              <a:ext uri="{FF2B5EF4-FFF2-40B4-BE49-F238E27FC236}">
                <a16:creationId xmlns:a16="http://schemas.microsoft.com/office/drawing/2014/main" id="{57D9BB9B-7CAB-172D-DA5B-383C0264E68F}"/>
              </a:ext>
            </a:extLst>
          </p:cNvPr>
          <p:cNvPicPr>
            <a:picLocks noChangeAspect="1"/>
          </p:cNvPicPr>
          <p:nvPr/>
        </p:nvPicPr>
        <p:blipFill>
          <a:blip r:embed="rId6"/>
          <a:stretch>
            <a:fillRect/>
          </a:stretch>
        </p:blipFill>
        <p:spPr>
          <a:xfrm>
            <a:off x="7939172" y="2764448"/>
            <a:ext cx="2857500" cy="2857500"/>
          </a:xfrm>
          <a:prstGeom prst="rect">
            <a:avLst/>
          </a:prstGeom>
        </p:spPr>
      </p:pic>
    </p:spTree>
    <p:extLst>
      <p:ext uri="{BB962C8B-B14F-4D97-AF65-F5344CB8AC3E}">
        <p14:creationId xmlns:p14="http://schemas.microsoft.com/office/powerpoint/2010/main" val="320643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p:txBody>
          <a:bodyPr>
            <a:normAutofit fontScale="90000"/>
          </a:bodyPr>
          <a:lstStyle/>
          <a:p>
            <a:r>
              <a:rPr lang="en-US" dirty="0"/>
              <a:t>Navigating Campus Solution</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28738" y="2327564"/>
            <a:ext cx="4008437" cy="3790941"/>
          </a:xfrm>
        </p:spPr>
        <p:txBody>
          <a:bodyPr>
            <a:normAutofit/>
          </a:bodyPr>
          <a:lstStyle/>
          <a:p>
            <a:r>
              <a:rPr lang="en-US" sz="2000" dirty="0"/>
              <a:t>Counselor Manual Highlights</a:t>
            </a:r>
          </a:p>
          <a:p>
            <a:r>
              <a:rPr lang="en-US" sz="2000" dirty="0"/>
              <a:t>Enrollment Limits</a:t>
            </a:r>
          </a:p>
          <a:p>
            <a:r>
              <a:rPr lang="en-US" sz="2000" dirty="0"/>
              <a:t>98 Ed Plans</a:t>
            </a:r>
          </a:p>
          <a:p>
            <a:r>
              <a:rPr lang="en-US" sz="2000" dirty="0"/>
              <a:t>Sequence Numbers</a:t>
            </a:r>
          </a:p>
          <a:p>
            <a:r>
              <a:rPr lang="en-US" sz="2000" dirty="0"/>
              <a:t>Discontinued Students</a:t>
            </a:r>
          </a:p>
          <a:p>
            <a:r>
              <a:rPr lang="en-US" sz="2000" dirty="0"/>
              <a:t>The Future</a:t>
            </a:r>
          </a:p>
          <a:p>
            <a:endParaRPr lang="en-US" sz="2000" dirty="0"/>
          </a:p>
        </p:txBody>
      </p:sp>
      <p:pic>
        <p:nvPicPr>
          <p:cNvPr id="5" name="Picture Placeholder 4" descr="Flat lay of work desk with woman pointing at map">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a:blip r:embed="rId3"/>
          <a:srcRect l="4321" r="4321"/>
          <a:stretch>
            <a:fillRect/>
          </a:stretch>
        </p:blipFill>
        <p:spPr/>
      </p:pic>
    </p:spTree>
    <p:extLst>
      <p:ext uri="{BB962C8B-B14F-4D97-AF65-F5344CB8AC3E}">
        <p14:creationId xmlns:p14="http://schemas.microsoft.com/office/powerpoint/2010/main" val="395706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291670" cy="1395208"/>
          </a:xfrm>
        </p:spPr>
        <p:txBody>
          <a:bodyPr>
            <a:normAutofit fontScale="90000"/>
          </a:bodyPr>
          <a:lstStyle/>
          <a:p>
            <a:r>
              <a:rPr lang="en-US" dirty="0"/>
              <a:t>Counselor Manual Highlights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1328738" y="2247679"/>
            <a:ext cx="4008437" cy="877906"/>
          </a:xfrm>
        </p:spPr>
        <p:txBody>
          <a:bodyPr anchor="t">
            <a:normAutofit/>
          </a:bodyPr>
          <a:lstStyle/>
          <a:p>
            <a:r>
              <a:rPr lang="en-US" sz="1600" spc="0" dirty="0">
                <a:latin typeface="Open Sans" panose="020B0606030504020204" pitchFamily="34" charset="0"/>
                <a:ea typeface="Open Sans" panose="020B0606030504020204" pitchFamily="34" charset="0"/>
                <a:cs typeface="Open Sans" panose="020B0606030504020204" pitchFamily="34" charset="0"/>
              </a:rPr>
              <a:t>Counselor Manual has been updated. New job aids include Viewing Graduation Status and Updating Enrollment Limits </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p:txBody>
          <a:bodyPr>
            <a:normAutofit/>
          </a:bodyPr>
          <a:lstStyle/>
          <a:p>
            <a:r>
              <a:rPr lang="en-US" sz="2000" dirty="0"/>
              <a:t>View graduation status via the student success page</a:t>
            </a:r>
          </a:p>
          <a:p>
            <a:endParaRPr lang="en-US" sz="2000" dirty="0"/>
          </a:p>
        </p:txBody>
      </p:sp>
      <p:pic>
        <p:nvPicPr>
          <p:cNvPr id="4100" name="Picture 4" descr="Graphical user interface, text, application, email&#10;&#10;Description automatically generated">
            <a:extLst>
              <a:ext uri="{FF2B5EF4-FFF2-40B4-BE49-F238E27FC236}">
                <a16:creationId xmlns:a16="http://schemas.microsoft.com/office/drawing/2014/main" id="{A1CE0BF0-D2B8-2A24-00C6-BA61FF58B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68194"/>
            <a:ext cx="5800725"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170422"/>
      </p:ext>
    </p:extLst>
  </p:cSld>
  <p:clrMapOvr>
    <a:masterClrMapping/>
  </p:clrMapOvr>
</p:sld>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DE6D2A-0A40-4DAB-B8AE-656243D6AB33}">
  <ds:schemaRefs>
    <ds:schemaRef ds:uri="http://purl.org/dc/terms/"/>
    <ds:schemaRef ds:uri="http://schemas.microsoft.com/office/2006/metadata/properties"/>
    <ds:schemaRef ds:uri="71af3243-3dd4-4a8d-8c0d-dd76da1f02a5"/>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http://purl.org/dc/elements/1.1/"/>
  </ds:schemaRefs>
</ds:datastoreItem>
</file>

<file path=customXml/itemProps2.xml><?xml version="1.0" encoding="utf-8"?>
<ds:datastoreItem xmlns:ds="http://schemas.openxmlformats.org/officeDocument/2006/customXml" ds:itemID="{22A67AA4-7A39-4D54-84CA-5821BEF7F79E}">
  <ds:schemaRefs>
    <ds:schemaRef ds:uri="http://schemas.microsoft.com/sharepoint/v3/contenttype/forms"/>
  </ds:schemaRefs>
</ds:datastoreItem>
</file>

<file path=customXml/itemProps3.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Travel presentation</Template>
  <TotalTime>932</TotalTime>
  <Words>2493</Words>
  <Application>Microsoft Macintosh PowerPoint</Application>
  <PresentationFormat>Widescreen</PresentationFormat>
  <Paragraphs>382</Paragraphs>
  <Slides>48</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Aharoni</vt:lpstr>
      <vt:lpstr>Arial</vt:lpstr>
      <vt:lpstr>Arial Narrow</vt:lpstr>
      <vt:lpstr>Calibri</vt:lpstr>
      <vt:lpstr>Gill Sans MT</vt:lpstr>
      <vt:lpstr>Gill Sans Nova Light</vt:lpstr>
      <vt:lpstr>Helvetica Light</vt:lpstr>
      <vt:lpstr>Noto Sans Symbols</vt:lpstr>
      <vt:lpstr>Open Sans</vt:lpstr>
      <vt:lpstr>Times New Roman</vt:lpstr>
      <vt:lpstr>Office Theme</vt:lpstr>
      <vt:lpstr>STUDENTS  FIRST</vt:lpstr>
      <vt:lpstr>AGENDA</vt:lpstr>
      <vt:lpstr>Welcome and Introductions </vt:lpstr>
      <vt:lpstr>Welcome!</vt:lpstr>
      <vt:lpstr>Welcome!</vt:lpstr>
      <vt:lpstr>GUIDING  YOU IN  CAMPUS SOLUTIONS</vt:lpstr>
      <vt:lpstr>Campus Solutions Counselor Manual</vt:lpstr>
      <vt:lpstr>Navigating Campus Solution</vt:lpstr>
      <vt:lpstr>Counselor Manual Highlights</vt:lpstr>
      <vt:lpstr>Enrollment Limits and Add Comment</vt:lpstr>
      <vt:lpstr>98 Ed Plans on the wall…</vt:lpstr>
      <vt:lpstr>98 Ed Plans on the wall…</vt:lpstr>
      <vt:lpstr>98 Ed Plans on the wall…</vt:lpstr>
      <vt:lpstr>Sequence Numbers on the Student Plan Tab</vt:lpstr>
      <vt:lpstr>Sequence Numbers on the Student Plan Tab</vt:lpstr>
      <vt:lpstr>Discontinued Students</vt:lpstr>
      <vt:lpstr>The Future</vt:lpstr>
      <vt:lpstr>CREDIT FOR PRIOR LEARNING</vt:lpstr>
      <vt:lpstr>CREDIT FOR PRIOR LEARNING</vt:lpstr>
      <vt:lpstr>CREDIT FOR PRIOR LEARNING</vt:lpstr>
      <vt:lpstr>CREDIT FOR PRIOR LEARNING</vt:lpstr>
      <vt:lpstr>CREDIT FOR PRIOR LEARNING</vt:lpstr>
      <vt:lpstr>CREDIT FOR PRIOR LEARNING</vt:lpstr>
      <vt:lpstr>CREDIT FOR  PRIOR LEARNING PROCESS</vt:lpstr>
      <vt:lpstr>CREDIT FOR  PRIOR LEARNING PROCESS</vt:lpstr>
      <vt:lpstr>CREDIT FOR PRIOR LEARNING</vt:lpstr>
      <vt:lpstr>CREDIT FOR PRIOR LEARNING</vt:lpstr>
      <vt:lpstr>BREAK </vt:lpstr>
      <vt:lpstr>EVALUATOR BUSINESS PROCESS GUIDE</vt:lpstr>
      <vt:lpstr>EVALUATOR BUSINESS PROCESS GUIDE</vt:lpstr>
      <vt:lpstr>Evaluator Business Process Manual</vt:lpstr>
      <vt:lpstr>JIRA UPDATES</vt:lpstr>
      <vt:lpstr>LUNCH   TIME</vt:lpstr>
      <vt:lpstr>EDUCATIONAL SERVICES UPDATES</vt:lpstr>
      <vt:lpstr>EDUCATIONAL SERVICES UPDATES</vt:lpstr>
      <vt:lpstr>EDUCATIONAL SERVICES UPDATES</vt:lpstr>
      <vt:lpstr>EDUCATIONAL SERVICES UPDATES</vt:lpstr>
      <vt:lpstr>EDUCATIONAL SERVICES UPDATES</vt:lpstr>
      <vt:lpstr>EDUCATIONAL SERVICES UPDATES</vt:lpstr>
      <vt:lpstr>Educational  Services Updates</vt:lpstr>
      <vt:lpstr>Educational  Services Updates</vt:lpstr>
      <vt:lpstr>2023 Registration</vt:lpstr>
      <vt:lpstr>2023 Registration</vt:lpstr>
      <vt:lpstr>Educational  Services Updates</vt:lpstr>
      <vt:lpstr>Educational  Services Updates</vt:lpstr>
      <vt:lpstr>Legislative Updates</vt:lpstr>
      <vt:lpstr>Legislative Updates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MARGIE’S  TRAVEL</dc:title>
  <dc:creator>Victor DeVore</dc:creator>
  <cp:lastModifiedBy>Shelly Hess</cp:lastModifiedBy>
  <cp:revision>13</cp:revision>
  <dcterms:created xsi:type="dcterms:W3CDTF">2022-09-29T03:12:16Z</dcterms:created>
  <dcterms:modified xsi:type="dcterms:W3CDTF">2022-12-20T17:30:40Z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